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tiff" ContentType="image/tif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9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95" r:id="rId19"/>
    <p:sldId id="288" r:id="rId20"/>
    <p:sldId id="290" r:id="rId21"/>
    <p:sldId id="312" r:id="rId22"/>
    <p:sldId id="313" r:id="rId23"/>
    <p:sldId id="297" r:id="rId24"/>
    <p:sldId id="304" r:id="rId25"/>
    <p:sldId id="309" r:id="rId26"/>
    <p:sldId id="296" r:id="rId27"/>
    <p:sldId id="281" r:id="rId28"/>
    <p:sldId id="317" r:id="rId29"/>
    <p:sldId id="316" r:id="rId30"/>
    <p:sldId id="314" r:id="rId31"/>
    <p:sldId id="282" r:id="rId32"/>
    <p:sldId id="283" r:id="rId33"/>
    <p:sldId id="284" r:id="rId34"/>
    <p:sldId id="285" r:id="rId35"/>
    <p:sldId id="286" r:id="rId36"/>
    <p:sldId id="287" r:id="rId37"/>
    <p:sldId id="272" r:id="rId38"/>
    <p:sldId id="273" r:id="rId39"/>
    <p:sldId id="274" r:id="rId40"/>
    <p:sldId id="275" r:id="rId41"/>
    <p:sldId id="276" r:id="rId42"/>
    <p:sldId id="277" r:id="rId43"/>
    <p:sldId id="278" r:id="rId44"/>
    <p:sldId id="279" r:id="rId45"/>
    <p:sldId id="28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59153" autoAdjust="0"/>
  </p:normalViewPr>
  <p:slideViewPr>
    <p:cSldViewPr>
      <p:cViewPr varScale="1">
        <p:scale>
          <a:sx n="44" d="100"/>
          <a:sy n="44" d="100"/>
        </p:scale>
        <p:origin x="-191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 Id="rId5" Type="http://schemas.openxmlformats.org/officeDocument/2006/relationships/image" Target="../media/image32.jpeg"/><Relationship Id="rId4" Type="http://schemas.openxmlformats.org/officeDocument/2006/relationships/image" Target="../media/image3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image" Target="../media/image291.jpeg"/><Relationship Id="rId1" Type="http://schemas.openxmlformats.org/officeDocument/2006/relationships/image" Target="../media/image281.jpeg"/><Relationship Id="rId5" Type="http://schemas.openxmlformats.org/officeDocument/2006/relationships/image" Target="../media/image321.jpeg"/><Relationship Id="rId4" Type="http://schemas.openxmlformats.org/officeDocument/2006/relationships/image" Target="../media/image3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28A2E3-8E1E-4AA8-A257-B183267D76FC}" type="doc">
      <dgm:prSet loTypeId="urn:microsoft.com/office/officeart/2005/8/layout/pList2" loCatId="list" qsTypeId="urn:microsoft.com/office/officeart/2005/8/quickstyle/3d1" qsCatId="3D" csTypeId="urn:microsoft.com/office/officeart/2005/8/colors/accent1_2" csCatId="accent1" phldr="1"/>
      <dgm:spPr/>
    </dgm:pt>
    <dgm:pt modelId="{84403214-F5FB-49A3-80E3-BA89D8D1C0D5}">
      <dgm:prSet phldrT="[Text]"/>
      <dgm:spPr/>
      <dgm:t>
        <a:bodyPr/>
        <a:lstStyle/>
        <a:p>
          <a:r>
            <a:rPr lang="en-US" b="1" dirty="0" smtClean="0"/>
            <a:t>NI Single BoardRIO</a:t>
          </a:r>
          <a:endParaRPr lang="en-US" b="1" dirty="0"/>
        </a:p>
      </dgm:t>
    </dgm:pt>
    <dgm:pt modelId="{BCF13367-33B5-426F-B5D2-9899BD1CD474}" type="parTrans" cxnId="{2E14A3F6-E18B-4B92-AF05-12B0A9D6D80F}">
      <dgm:prSet/>
      <dgm:spPr/>
      <dgm:t>
        <a:bodyPr/>
        <a:lstStyle/>
        <a:p>
          <a:endParaRPr lang="en-US"/>
        </a:p>
      </dgm:t>
    </dgm:pt>
    <dgm:pt modelId="{33F33FA5-A102-44DF-9947-B2DE124FDDBA}" type="sibTrans" cxnId="{2E14A3F6-E18B-4B92-AF05-12B0A9D6D80F}">
      <dgm:prSet/>
      <dgm:spPr/>
      <dgm:t>
        <a:bodyPr/>
        <a:lstStyle/>
        <a:p>
          <a:endParaRPr lang="en-US"/>
        </a:p>
      </dgm:t>
    </dgm:pt>
    <dgm:pt modelId="{C261D88F-98FD-4EFB-B48C-46DA5194350C}">
      <dgm:prSet phldrT="[Text]"/>
      <dgm:spPr/>
      <dgm:t>
        <a:bodyPr/>
        <a:lstStyle/>
        <a:p>
          <a:r>
            <a:rPr lang="en-US" b="1" dirty="0" smtClean="0"/>
            <a:t>NI</a:t>
          </a:r>
          <a:r>
            <a:rPr lang="en-US" dirty="0" smtClean="0"/>
            <a:t> </a:t>
          </a:r>
          <a:r>
            <a:rPr lang="en-US" b="1" dirty="0" smtClean="0"/>
            <a:t>FlexRIO</a:t>
          </a:r>
          <a:endParaRPr lang="en-US" b="1" dirty="0"/>
        </a:p>
      </dgm:t>
    </dgm:pt>
    <dgm:pt modelId="{E83D3D0C-26D0-48E2-A87C-F135781DFA77}" type="parTrans" cxnId="{2BF63017-C5CE-4658-AF54-49A53C393652}">
      <dgm:prSet/>
      <dgm:spPr/>
      <dgm:t>
        <a:bodyPr/>
        <a:lstStyle/>
        <a:p>
          <a:endParaRPr lang="en-US"/>
        </a:p>
      </dgm:t>
    </dgm:pt>
    <dgm:pt modelId="{EAF4B22A-2E79-4EAF-B849-68475463D551}" type="sibTrans" cxnId="{2BF63017-C5CE-4658-AF54-49A53C393652}">
      <dgm:prSet/>
      <dgm:spPr/>
      <dgm:t>
        <a:bodyPr/>
        <a:lstStyle/>
        <a:p>
          <a:endParaRPr lang="en-US"/>
        </a:p>
      </dgm:t>
    </dgm:pt>
    <dgm:pt modelId="{AB99D982-C31A-4BBA-AA04-89C655DC280E}">
      <dgm:prSet phldrT="[Text]"/>
      <dgm:spPr/>
      <dgm:t>
        <a:bodyPr/>
        <a:lstStyle/>
        <a:p>
          <a:r>
            <a:rPr lang="en-US" dirty="0" smtClean="0"/>
            <a:t>Industrial Control and Monitoring</a:t>
          </a:r>
          <a:endParaRPr lang="en-US" dirty="0"/>
        </a:p>
      </dgm:t>
    </dgm:pt>
    <dgm:pt modelId="{D2633AF7-2EA9-48AC-B386-70B8F9DE1C67}" type="parTrans" cxnId="{CF9CC07D-45B3-4992-B3F7-16EF7C76046C}">
      <dgm:prSet/>
      <dgm:spPr/>
      <dgm:t>
        <a:bodyPr/>
        <a:lstStyle/>
        <a:p>
          <a:endParaRPr lang="en-US"/>
        </a:p>
      </dgm:t>
    </dgm:pt>
    <dgm:pt modelId="{411ACB0E-17AB-41EF-A633-DDAFADE24AC0}" type="sibTrans" cxnId="{CF9CC07D-45B3-4992-B3F7-16EF7C76046C}">
      <dgm:prSet/>
      <dgm:spPr/>
      <dgm:t>
        <a:bodyPr/>
        <a:lstStyle/>
        <a:p>
          <a:endParaRPr lang="en-US"/>
        </a:p>
      </dgm:t>
    </dgm:pt>
    <dgm:pt modelId="{EF1E884E-37E1-41AC-97D8-45FE1F687DDB}">
      <dgm:prSet phldrT="[Text]"/>
      <dgm:spPr/>
      <dgm:t>
        <a:bodyPr/>
        <a:lstStyle/>
        <a:p>
          <a:r>
            <a:rPr lang="en-US" dirty="0" smtClean="0"/>
            <a:t>Embedded Systems</a:t>
          </a:r>
          <a:endParaRPr lang="en-US" dirty="0"/>
        </a:p>
      </dgm:t>
    </dgm:pt>
    <dgm:pt modelId="{41F285D7-AC9E-4672-ABA7-D3E87E974A77}" type="parTrans" cxnId="{4EC51EAD-D8AD-4C9D-B096-B5E3E5734498}">
      <dgm:prSet/>
      <dgm:spPr/>
      <dgm:t>
        <a:bodyPr/>
        <a:lstStyle/>
        <a:p>
          <a:endParaRPr lang="en-US"/>
        </a:p>
      </dgm:t>
    </dgm:pt>
    <dgm:pt modelId="{48B2B50C-AB73-4B5C-A450-8EEBFCAF8F72}" type="sibTrans" cxnId="{4EC51EAD-D8AD-4C9D-B096-B5E3E5734498}">
      <dgm:prSet/>
      <dgm:spPr/>
      <dgm:t>
        <a:bodyPr/>
        <a:lstStyle/>
        <a:p>
          <a:endParaRPr lang="en-US"/>
        </a:p>
      </dgm:t>
    </dgm:pt>
    <dgm:pt modelId="{23332A21-E66C-41EB-B710-E34C474D3ACD}">
      <dgm:prSet phldrT="[Text]"/>
      <dgm:spPr/>
      <dgm:t>
        <a:bodyPr/>
        <a:lstStyle/>
        <a:p>
          <a:r>
            <a:rPr lang="en-US" dirty="0" smtClean="0"/>
            <a:t>Manufacturing Test and Design Validation</a:t>
          </a:r>
          <a:endParaRPr lang="en-US" dirty="0"/>
        </a:p>
      </dgm:t>
    </dgm:pt>
    <dgm:pt modelId="{4518D055-C185-40B6-8763-2C00FD9B1B8E}" type="parTrans" cxnId="{5D82D837-3225-4976-8A32-874EC0F9FAD9}">
      <dgm:prSet/>
      <dgm:spPr/>
      <dgm:t>
        <a:bodyPr/>
        <a:lstStyle/>
        <a:p>
          <a:endParaRPr lang="en-US"/>
        </a:p>
      </dgm:t>
    </dgm:pt>
    <dgm:pt modelId="{5C5B7854-C792-404D-9C18-1B3DFAEA394B}" type="sibTrans" cxnId="{5D82D837-3225-4976-8A32-874EC0F9FAD9}">
      <dgm:prSet/>
      <dgm:spPr/>
      <dgm:t>
        <a:bodyPr/>
        <a:lstStyle/>
        <a:p>
          <a:endParaRPr lang="en-US"/>
        </a:p>
      </dgm:t>
    </dgm:pt>
    <dgm:pt modelId="{D8B06B85-40E3-4166-B220-5531F0D86E25}">
      <dgm:prSet phldrT="[Text]"/>
      <dgm:spPr/>
      <dgm:t>
        <a:bodyPr/>
        <a:lstStyle/>
        <a:p>
          <a:r>
            <a:rPr lang="en-US" b="1" dirty="0" smtClean="0"/>
            <a:t>NI CompactRIO</a:t>
          </a:r>
          <a:endParaRPr lang="en-US" dirty="0"/>
        </a:p>
      </dgm:t>
    </dgm:pt>
    <dgm:pt modelId="{40A4A42F-3EF1-42AA-87EB-6F364E61964A}" type="parTrans" cxnId="{FEAFF41E-C852-49CE-9EDA-8646325A7065}">
      <dgm:prSet/>
      <dgm:spPr/>
      <dgm:t>
        <a:bodyPr/>
        <a:lstStyle/>
        <a:p>
          <a:endParaRPr lang="en-US"/>
        </a:p>
      </dgm:t>
    </dgm:pt>
    <dgm:pt modelId="{0AEE896C-E1D1-47E5-B869-6F8DDF22E809}" type="sibTrans" cxnId="{FEAFF41E-C852-49CE-9EDA-8646325A7065}">
      <dgm:prSet/>
      <dgm:spPr/>
      <dgm:t>
        <a:bodyPr/>
        <a:lstStyle/>
        <a:p>
          <a:endParaRPr lang="en-US"/>
        </a:p>
      </dgm:t>
    </dgm:pt>
    <dgm:pt modelId="{04ED7F7B-6949-484A-8850-4D52B2378EEE}">
      <dgm:prSet phldrT="[Text]"/>
      <dgm:spPr/>
      <dgm:t>
        <a:bodyPr/>
        <a:lstStyle/>
        <a:p>
          <a:r>
            <a:rPr lang="en-US" b="1" dirty="0" smtClean="0"/>
            <a:t>Other</a:t>
          </a:r>
          <a:endParaRPr lang="en-US" dirty="0"/>
        </a:p>
      </dgm:t>
    </dgm:pt>
    <dgm:pt modelId="{81E90EC4-6BEA-418D-9FFA-2D40FBE139D3}" type="parTrans" cxnId="{0F7E6D3A-E6E4-48ED-89A6-DE72A7D880D0}">
      <dgm:prSet/>
      <dgm:spPr/>
      <dgm:t>
        <a:bodyPr/>
        <a:lstStyle/>
        <a:p>
          <a:endParaRPr lang="en-US"/>
        </a:p>
      </dgm:t>
    </dgm:pt>
    <dgm:pt modelId="{7A944C34-93B3-45B1-B6F9-549B2238B819}" type="sibTrans" cxnId="{0F7E6D3A-E6E4-48ED-89A6-DE72A7D880D0}">
      <dgm:prSet/>
      <dgm:spPr/>
      <dgm:t>
        <a:bodyPr/>
        <a:lstStyle/>
        <a:p>
          <a:endParaRPr lang="en-US"/>
        </a:p>
      </dgm:t>
    </dgm:pt>
    <dgm:pt modelId="{5131D4D0-A3AE-468A-8F58-8AF7C7AB216F}">
      <dgm:prSet phldrT="[Text]"/>
      <dgm:spPr/>
      <dgm:t>
        <a:bodyPr/>
        <a:lstStyle/>
        <a:p>
          <a:r>
            <a:rPr lang="en-US" dirty="0" smtClean="0"/>
            <a:t>RIO IF Transceiver</a:t>
          </a:r>
          <a:endParaRPr lang="en-US" dirty="0"/>
        </a:p>
      </dgm:t>
    </dgm:pt>
    <dgm:pt modelId="{B730537D-8027-419A-8EE6-0D4B503F1356}" type="parTrans" cxnId="{E70F7C73-67AD-4C91-AFB8-349C8F1D683A}">
      <dgm:prSet/>
      <dgm:spPr/>
      <dgm:t>
        <a:bodyPr/>
        <a:lstStyle/>
        <a:p>
          <a:endParaRPr lang="en-US"/>
        </a:p>
      </dgm:t>
    </dgm:pt>
    <dgm:pt modelId="{CEF3C472-6B2D-42F2-8769-B0340AEAC9E9}" type="sibTrans" cxnId="{E70F7C73-67AD-4C91-AFB8-349C8F1D683A}">
      <dgm:prSet/>
      <dgm:spPr/>
      <dgm:t>
        <a:bodyPr/>
        <a:lstStyle/>
        <a:p>
          <a:endParaRPr lang="en-US"/>
        </a:p>
      </dgm:t>
    </dgm:pt>
    <dgm:pt modelId="{55B7F909-AE18-461B-9279-B6D6F83D8C18}">
      <dgm:prSet phldrT="[Text]"/>
      <dgm:spPr/>
      <dgm:t>
        <a:bodyPr/>
        <a:lstStyle/>
        <a:p>
          <a:r>
            <a:rPr lang="en-US" dirty="0" smtClean="0"/>
            <a:t>PCIe Framegrabbers</a:t>
          </a:r>
          <a:endParaRPr lang="en-US" dirty="0"/>
        </a:p>
      </dgm:t>
    </dgm:pt>
    <dgm:pt modelId="{C5ED9A70-3A30-4EC5-87AE-7395F3189F7C}" type="parTrans" cxnId="{CBC99FE9-F7F8-44D0-AC1C-51D6AFD3B706}">
      <dgm:prSet/>
      <dgm:spPr/>
      <dgm:t>
        <a:bodyPr/>
        <a:lstStyle/>
        <a:p>
          <a:endParaRPr lang="en-US"/>
        </a:p>
      </dgm:t>
    </dgm:pt>
    <dgm:pt modelId="{CA81E43C-34DC-4C39-979E-75B38D527059}" type="sibTrans" cxnId="{CBC99FE9-F7F8-44D0-AC1C-51D6AFD3B706}">
      <dgm:prSet/>
      <dgm:spPr/>
      <dgm:t>
        <a:bodyPr/>
        <a:lstStyle/>
        <a:p>
          <a:endParaRPr lang="en-US"/>
        </a:p>
      </dgm:t>
    </dgm:pt>
    <dgm:pt modelId="{973F56FE-0B11-4AA1-A1FE-586755E28FF3}">
      <dgm:prSet phldrT="[Text]"/>
      <dgm:spPr/>
      <dgm:t>
        <a:bodyPr/>
        <a:lstStyle/>
        <a:p>
          <a:r>
            <a:rPr lang="en-US" dirty="0" smtClean="0"/>
            <a:t>Compact Vision System</a:t>
          </a:r>
          <a:endParaRPr lang="en-US" dirty="0"/>
        </a:p>
      </dgm:t>
    </dgm:pt>
    <dgm:pt modelId="{3368AAED-DF96-421E-99B6-FA15A1D465FF}" type="parTrans" cxnId="{E688B8EB-3567-4B7C-9439-C858981447C3}">
      <dgm:prSet/>
      <dgm:spPr/>
      <dgm:t>
        <a:bodyPr/>
        <a:lstStyle/>
        <a:p>
          <a:endParaRPr lang="en-US"/>
        </a:p>
      </dgm:t>
    </dgm:pt>
    <dgm:pt modelId="{B7BA82C6-B9BF-41A5-BCEA-2E2180F47D7F}" type="sibTrans" cxnId="{E688B8EB-3567-4B7C-9439-C858981447C3}">
      <dgm:prSet/>
      <dgm:spPr/>
      <dgm:t>
        <a:bodyPr/>
        <a:lstStyle/>
        <a:p>
          <a:endParaRPr lang="en-US"/>
        </a:p>
      </dgm:t>
    </dgm:pt>
    <dgm:pt modelId="{05B3339F-6A0B-4BD9-B104-92C6B0B2E426}">
      <dgm:prSet phldrT="[Text]"/>
      <dgm:spPr/>
      <dgm:t>
        <a:bodyPr/>
        <a:lstStyle/>
        <a:p>
          <a:r>
            <a:rPr lang="en-US" b="1" dirty="0" smtClean="0"/>
            <a:t>R Series Multifunction RIO</a:t>
          </a:r>
          <a:endParaRPr lang="en-US" b="1" dirty="0"/>
        </a:p>
      </dgm:t>
    </dgm:pt>
    <dgm:pt modelId="{48379E03-5438-4D8D-9966-A8B944EDD3BD}" type="parTrans" cxnId="{B48CCCF2-320D-4956-8B3F-C47139CDDFB6}">
      <dgm:prSet/>
      <dgm:spPr/>
      <dgm:t>
        <a:bodyPr/>
        <a:lstStyle/>
        <a:p>
          <a:endParaRPr lang="en-US"/>
        </a:p>
      </dgm:t>
    </dgm:pt>
    <dgm:pt modelId="{17C8AC0E-E272-40AE-8946-1E021B9619F5}" type="sibTrans" cxnId="{B48CCCF2-320D-4956-8B3F-C47139CDDFB6}">
      <dgm:prSet/>
      <dgm:spPr/>
      <dgm:t>
        <a:bodyPr/>
        <a:lstStyle/>
        <a:p>
          <a:endParaRPr lang="en-US"/>
        </a:p>
      </dgm:t>
    </dgm:pt>
    <dgm:pt modelId="{011B40F1-CC41-48AA-BBD9-97BD57025094}">
      <dgm:prSet phldrT="[Text]"/>
      <dgm:spPr/>
      <dgm:t>
        <a:bodyPr/>
        <a:lstStyle/>
        <a:p>
          <a:r>
            <a:rPr lang="en-US" dirty="0" smtClean="0"/>
            <a:t>General Purpose I/O for Measurement and Control</a:t>
          </a:r>
          <a:endParaRPr lang="en-US" dirty="0"/>
        </a:p>
      </dgm:t>
    </dgm:pt>
    <dgm:pt modelId="{72DFD470-02F6-43F0-9578-1B6A367423BE}" type="parTrans" cxnId="{AD04463A-2B1B-40C6-9277-8EC432CDC743}">
      <dgm:prSet/>
      <dgm:spPr/>
      <dgm:t>
        <a:bodyPr/>
        <a:lstStyle/>
        <a:p>
          <a:endParaRPr lang="en-US"/>
        </a:p>
      </dgm:t>
    </dgm:pt>
    <dgm:pt modelId="{5AE81034-2679-4042-9502-B00603E3C84D}" type="sibTrans" cxnId="{AD04463A-2B1B-40C6-9277-8EC432CDC743}">
      <dgm:prSet/>
      <dgm:spPr/>
      <dgm:t>
        <a:bodyPr/>
        <a:lstStyle/>
        <a:p>
          <a:endParaRPr lang="en-US"/>
        </a:p>
      </dgm:t>
    </dgm:pt>
    <dgm:pt modelId="{16BB41AB-0F21-4C14-A412-AB7427558751}" type="pres">
      <dgm:prSet presAssocID="{0328A2E3-8E1E-4AA8-A257-B183267D76FC}" presName="Name0" presStyleCnt="0">
        <dgm:presLayoutVars>
          <dgm:dir/>
          <dgm:resizeHandles val="exact"/>
        </dgm:presLayoutVars>
      </dgm:prSet>
      <dgm:spPr/>
    </dgm:pt>
    <dgm:pt modelId="{61DA247A-173E-45E9-81C8-A8635644C78E}" type="pres">
      <dgm:prSet presAssocID="{0328A2E3-8E1E-4AA8-A257-B183267D76FC}" presName="bkgdShp" presStyleLbl="alignAccFollowNode1" presStyleIdx="0" presStyleCnt="1"/>
      <dgm:spPr/>
    </dgm:pt>
    <dgm:pt modelId="{F7DAFFEE-DB95-43ED-8CE7-31C60E736EFB}" type="pres">
      <dgm:prSet presAssocID="{0328A2E3-8E1E-4AA8-A257-B183267D76FC}" presName="linComp" presStyleCnt="0"/>
      <dgm:spPr/>
    </dgm:pt>
    <dgm:pt modelId="{8A798F1D-AAE3-4716-B301-DBA7A2168EE6}" type="pres">
      <dgm:prSet presAssocID="{05B3339F-6A0B-4BD9-B104-92C6B0B2E426}" presName="compNode" presStyleCnt="0"/>
      <dgm:spPr/>
    </dgm:pt>
    <dgm:pt modelId="{A540CEBE-EBA8-4419-AEC8-9D6BEB994CE5}" type="pres">
      <dgm:prSet presAssocID="{05B3339F-6A0B-4BD9-B104-92C6B0B2E426}" presName="node" presStyleLbl="node1" presStyleIdx="0" presStyleCnt="5">
        <dgm:presLayoutVars>
          <dgm:bulletEnabled val="1"/>
        </dgm:presLayoutVars>
      </dgm:prSet>
      <dgm:spPr/>
      <dgm:t>
        <a:bodyPr/>
        <a:lstStyle/>
        <a:p>
          <a:endParaRPr lang="en-US"/>
        </a:p>
      </dgm:t>
    </dgm:pt>
    <dgm:pt modelId="{697465DB-9F4B-449D-A730-5BEFD61BDB94}" type="pres">
      <dgm:prSet presAssocID="{05B3339F-6A0B-4BD9-B104-92C6B0B2E426}" presName="invisiNode" presStyleLbl="node1" presStyleIdx="0" presStyleCnt="5"/>
      <dgm:spPr/>
    </dgm:pt>
    <dgm:pt modelId="{17ECBD51-E790-4ED8-96D3-77C9C8689424}" type="pres">
      <dgm:prSet presAssocID="{05B3339F-6A0B-4BD9-B104-92C6B0B2E426}" presName="imagNode" presStyleLbl="fgImgPlace1" presStyleIdx="0" presStyleCnt="5"/>
      <dgm:spPr>
        <a:blipFill rotWithShape="0">
          <a:blip xmlns:r="http://schemas.openxmlformats.org/officeDocument/2006/relationships" r:embed="rId1"/>
          <a:stretch>
            <a:fillRect/>
          </a:stretch>
        </a:blipFill>
      </dgm:spPr>
    </dgm:pt>
    <dgm:pt modelId="{DDFBA07A-AC3A-4608-A8EE-124B63309C03}" type="pres">
      <dgm:prSet presAssocID="{17C8AC0E-E272-40AE-8946-1E021B9619F5}" presName="sibTrans" presStyleLbl="sibTrans2D1" presStyleIdx="0" presStyleCnt="0"/>
      <dgm:spPr/>
      <dgm:t>
        <a:bodyPr/>
        <a:lstStyle/>
        <a:p>
          <a:endParaRPr lang="en-US"/>
        </a:p>
      </dgm:t>
    </dgm:pt>
    <dgm:pt modelId="{5A117D32-9818-496F-B6C7-703A8CE2FBD5}" type="pres">
      <dgm:prSet presAssocID="{D8B06B85-40E3-4166-B220-5531F0D86E25}" presName="compNode" presStyleCnt="0"/>
      <dgm:spPr/>
    </dgm:pt>
    <dgm:pt modelId="{E484A3E6-2760-4332-AE8D-4429C2712BC1}" type="pres">
      <dgm:prSet presAssocID="{D8B06B85-40E3-4166-B220-5531F0D86E25}" presName="node" presStyleLbl="node1" presStyleIdx="1" presStyleCnt="5">
        <dgm:presLayoutVars>
          <dgm:bulletEnabled val="1"/>
        </dgm:presLayoutVars>
      </dgm:prSet>
      <dgm:spPr/>
      <dgm:t>
        <a:bodyPr/>
        <a:lstStyle/>
        <a:p>
          <a:endParaRPr lang="en-US"/>
        </a:p>
      </dgm:t>
    </dgm:pt>
    <dgm:pt modelId="{6AF61CE7-EC6A-4F8B-A8F7-B5EB79786C90}" type="pres">
      <dgm:prSet presAssocID="{D8B06B85-40E3-4166-B220-5531F0D86E25}" presName="invisiNode" presStyleLbl="node1" presStyleIdx="1" presStyleCnt="5"/>
      <dgm:spPr/>
    </dgm:pt>
    <dgm:pt modelId="{AD9F7BC6-D794-44B4-8F5F-16D47C283FF0}" type="pres">
      <dgm:prSet presAssocID="{D8B06B85-40E3-4166-B220-5531F0D86E25}" presName="imagNode" presStyleLbl="fgImgPlace1" presStyleIdx="1" presStyleCnt="5"/>
      <dgm:spPr>
        <a:blipFill rotWithShape="0">
          <a:blip xmlns:r="http://schemas.openxmlformats.org/officeDocument/2006/relationships" r:embed="rId2"/>
          <a:stretch>
            <a:fillRect/>
          </a:stretch>
        </a:blipFill>
      </dgm:spPr>
    </dgm:pt>
    <dgm:pt modelId="{0A8BDC9F-978D-4989-B19A-952FCBE336EE}" type="pres">
      <dgm:prSet presAssocID="{0AEE896C-E1D1-47E5-B869-6F8DDF22E809}" presName="sibTrans" presStyleLbl="sibTrans2D1" presStyleIdx="0" presStyleCnt="0"/>
      <dgm:spPr/>
      <dgm:t>
        <a:bodyPr/>
        <a:lstStyle/>
        <a:p>
          <a:endParaRPr lang="en-US"/>
        </a:p>
      </dgm:t>
    </dgm:pt>
    <dgm:pt modelId="{E638DB1E-8940-4A42-B333-DB2066EF8C08}" type="pres">
      <dgm:prSet presAssocID="{84403214-F5FB-49A3-80E3-BA89D8D1C0D5}" presName="compNode" presStyleCnt="0"/>
      <dgm:spPr/>
    </dgm:pt>
    <dgm:pt modelId="{BCD1A03A-9D1B-4399-8087-502876C757C1}" type="pres">
      <dgm:prSet presAssocID="{84403214-F5FB-49A3-80E3-BA89D8D1C0D5}" presName="node" presStyleLbl="node1" presStyleIdx="2" presStyleCnt="5">
        <dgm:presLayoutVars>
          <dgm:bulletEnabled val="1"/>
        </dgm:presLayoutVars>
      </dgm:prSet>
      <dgm:spPr/>
      <dgm:t>
        <a:bodyPr/>
        <a:lstStyle/>
        <a:p>
          <a:endParaRPr lang="en-US"/>
        </a:p>
      </dgm:t>
    </dgm:pt>
    <dgm:pt modelId="{B5EA2182-A8FE-4BEE-80A1-B6C9396F5B0C}" type="pres">
      <dgm:prSet presAssocID="{84403214-F5FB-49A3-80E3-BA89D8D1C0D5}" presName="invisiNode" presStyleLbl="node1" presStyleIdx="2" presStyleCnt="5"/>
      <dgm:spPr/>
    </dgm:pt>
    <dgm:pt modelId="{406869A6-DBD3-4CBB-8618-DCEEE88AB31B}" type="pres">
      <dgm:prSet presAssocID="{84403214-F5FB-49A3-80E3-BA89D8D1C0D5}" presName="imagNode" presStyleLbl="fgImgPlace1" presStyleIdx="2" presStyleCnt="5"/>
      <dgm:spPr>
        <a:blipFill rotWithShape="0">
          <a:blip xmlns:r="http://schemas.openxmlformats.org/officeDocument/2006/relationships" r:embed="rId3"/>
          <a:stretch>
            <a:fillRect/>
          </a:stretch>
        </a:blipFill>
      </dgm:spPr>
    </dgm:pt>
    <dgm:pt modelId="{8588B718-6023-40BD-B4C2-5B99BD0A279D}" type="pres">
      <dgm:prSet presAssocID="{33F33FA5-A102-44DF-9947-B2DE124FDDBA}" presName="sibTrans" presStyleLbl="sibTrans2D1" presStyleIdx="0" presStyleCnt="0"/>
      <dgm:spPr/>
      <dgm:t>
        <a:bodyPr/>
        <a:lstStyle/>
        <a:p>
          <a:endParaRPr lang="en-US"/>
        </a:p>
      </dgm:t>
    </dgm:pt>
    <dgm:pt modelId="{EE5FFE10-8257-48B3-8B16-9AD4E4DEFD7C}" type="pres">
      <dgm:prSet presAssocID="{C261D88F-98FD-4EFB-B48C-46DA5194350C}" presName="compNode" presStyleCnt="0"/>
      <dgm:spPr/>
    </dgm:pt>
    <dgm:pt modelId="{A0AC1FB6-EE58-4D8D-8F47-9CC8F7937D88}" type="pres">
      <dgm:prSet presAssocID="{C261D88F-98FD-4EFB-B48C-46DA5194350C}" presName="node" presStyleLbl="node1" presStyleIdx="3" presStyleCnt="5">
        <dgm:presLayoutVars>
          <dgm:bulletEnabled val="1"/>
        </dgm:presLayoutVars>
      </dgm:prSet>
      <dgm:spPr/>
      <dgm:t>
        <a:bodyPr/>
        <a:lstStyle/>
        <a:p>
          <a:endParaRPr lang="en-US"/>
        </a:p>
      </dgm:t>
    </dgm:pt>
    <dgm:pt modelId="{322C7A61-37A8-44C8-8993-5FACE9C7F4E3}" type="pres">
      <dgm:prSet presAssocID="{C261D88F-98FD-4EFB-B48C-46DA5194350C}" presName="invisiNode" presStyleLbl="node1" presStyleIdx="3" presStyleCnt="5"/>
      <dgm:spPr/>
    </dgm:pt>
    <dgm:pt modelId="{6C11EFAB-FD4B-49D4-9134-25E79C1147BB}" type="pres">
      <dgm:prSet presAssocID="{C261D88F-98FD-4EFB-B48C-46DA5194350C}" presName="imagNode" presStyleLbl="fgImgPlace1" presStyleIdx="3" presStyleCnt="5"/>
      <dgm:spPr>
        <a:blipFill rotWithShape="0">
          <a:blip xmlns:r="http://schemas.openxmlformats.org/officeDocument/2006/relationships" r:embed="rId4"/>
          <a:stretch>
            <a:fillRect/>
          </a:stretch>
        </a:blipFill>
      </dgm:spPr>
    </dgm:pt>
    <dgm:pt modelId="{A5BF0291-E6A1-4C72-814B-152ED7DD5844}" type="pres">
      <dgm:prSet presAssocID="{EAF4B22A-2E79-4EAF-B849-68475463D551}" presName="sibTrans" presStyleLbl="sibTrans2D1" presStyleIdx="0" presStyleCnt="0"/>
      <dgm:spPr/>
      <dgm:t>
        <a:bodyPr/>
        <a:lstStyle/>
        <a:p>
          <a:endParaRPr lang="en-US"/>
        </a:p>
      </dgm:t>
    </dgm:pt>
    <dgm:pt modelId="{3BF9E3DA-457B-4052-9230-F945F52CF8CF}" type="pres">
      <dgm:prSet presAssocID="{04ED7F7B-6949-484A-8850-4D52B2378EEE}" presName="compNode" presStyleCnt="0"/>
      <dgm:spPr/>
    </dgm:pt>
    <dgm:pt modelId="{0FBAE87B-7794-4960-B193-6907BF8D10A5}" type="pres">
      <dgm:prSet presAssocID="{04ED7F7B-6949-484A-8850-4D52B2378EEE}" presName="node" presStyleLbl="node1" presStyleIdx="4" presStyleCnt="5">
        <dgm:presLayoutVars>
          <dgm:bulletEnabled val="1"/>
        </dgm:presLayoutVars>
      </dgm:prSet>
      <dgm:spPr/>
      <dgm:t>
        <a:bodyPr/>
        <a:lstStyle/>
        <a:p>
          <a:endParaRPr lang="en-US"/>
        </a:p>
      </dgm:t>
    </dgm:pt>
    <dgm:pt modelId="{63BBABB5-6707-4FDC-B73D-755E23ED4EC5}" type="pres">
      <dgm:prSet presAssocID="{04ED7F7B-6949-484A-8850-4D52B2378EEE}" presName="invisiNode" presStyleLbl="node1" presStyleIdx="4" presStyleCnt="5"/>
      <dgm:spPr/>
    </dgm:pt>
    <dgm:pt modelId="{A15B835B-EAC2-4F05-9903-9E6737620A8D}" type="pres">
      <dgm:prSet presAssocID="{04ED7F7B-6949-484A-8850-4D52B2378EEE}" presName="imagNode" presStyleLbl="fgImgPlace1" presStyleIdx="4" presStyleCnt="5"/>
      <dgm:spPr>
        <a:blipFill rotWithShape="0">
          <a:blip xmlns:r="http://schemas.openxmlformats.org/officeDocument/2006/relationships" r:embed="rId5"/>
          <a:stretch>
            <a:fillRect/>
          </a:stretch>
        </a:blipFill>
      </dgm:spPr>
    </dgm:pt>
  </dgm:ptLst>
  <dgm:cxnLst>
    <dgm:cxn modelId="{311AB289-EFB8-4B01-B4E7-26D3A50C5A11}" type="presOf" srcId="{AB99D982-C31A-4BBA-AA04-89C655DC280E}" destId="{E484A3E6-2760-4332-AE8D-4429C2712BC1}" srcOrd="0" destOrd="1" presId="urn:microsoft.com/office/officeart/2005/8/layout/pList2"/>
    <dgm:cxn modelId="{149468CF-DD91-4EC1-A3AF-E624DCFD2A6E}" type="presOf" srcId="{973F56FE-0B11-4AA1-A1FE-586755E28FF3}" destId="{0FBAE87B-7794-4960-B193-6907BF8D10A5}" srcOrd="0" destOrd="3" presId="urn:microsoft.com/office/officeart/2005/8/layout/pList2"/>
    <dgm:cxn modelId="{20D36C36-DF2D-4E9D-9CCB-D197A638BEC3}" type="presOf" srcId="{33F33FA5-A102-44DF-9947-B2DE124FDDBA}" destId="{8588B718-6023-40BD-B4C2-5B99BD0A279D}" srcOrd="0" destOrd="0" presId="urn:microsoft.com/office/officeart/2005/8/layout/pList2"/>
    <dgm:cxn modelId="{E50026FE-F57F-4216-B1C0-432A95CEDE6E}" type="presOf" srcId="{EAF4B22A-2E79-4EAF-B849-68475463D551}" destId="{A5BF0291-E6A1-4C72-814B-152ED7DD5844}" srcOrd="0" destOrd="0" presId="urn:microsoft.com/office/officeart/2005/8/layout/pList2"/>
    <dgm:cxn modelId="{366BEE71-95C7-4FA3-9182-72CB9C1AEC54}" type="presOf" srcId="{23332A21-E66C-41EB-B710-E34C474D3ACD}" destId="{A0AC1FB6-EE58-4D8D-8F47-9CC8F7937D88}" srcOrd="0" destOrd="1" presId="urn:microsoft.com/office/officeart/2005/8/layout/pList2"/>
    <dgm:cxn modelId="{0F7E6D3A-E6E4-48ED-89A6-DE72A7D880D0}" srcId="{0328A2E3-8E1E-4AA8-A257-B183267D76FC}" destId="{04ED7F7B-6949-484A-8850-4D52B2378EEE}" srcOrd="4" destOrd="0" parTransId="{81E90EC4-6BEA-418D-9FFA-2D40FBE139D3}" sibTransId="{7A944C34-93B3-45B1-B6F9-549B2238B819}"/>
    <dgm:cxn modelId="{B48CCCF2-320D-4956-8B3F-C47139CDDFB6}" srcId="{0328A2E3-8E1E-4AA8-A257-B183267D76FC}" destId="{05B3339F-6A0B-4BD9-B104-92C6B0B2E426}" srcOrd="0" destOrd="0" parTransId="{48379E03-5438-4D8D-9966-A8B944EDD3BD}" sibTransId="{17C8AC0E-E272-40AE-8946-1E021B9619F5}"/>
    <dgm:cxn modelId="{6E4AD32A-A085-4D32-8F63-0B431E21850F}" type="presOf" srcId="{5131D4D0-A3AE-468A-8F58-8AF7C7AB216F}" destId="{0FBAE87B-7794-4960-B193-6907BF8D10A5}" srcOrd="0" destOrd="1" presId="urn:microsoft.com/office/officeart/2005/8/layout/pList2"/>
    <dgm:cxn modelId="{F7CF3002-4913-40D0-BD99-FA0353DDFCA2}" type="presOf" srcId="{0AEE896C-E1D1-47E5-B869-6F8DDF22E809}" destId="{0A8BDC9F-978D-4989-B19A-952FCBE336EE}" srcOrd="0" destOrd="0" presId="urn:microsoft.com/office/officeart/2005/8/layout/pList2"/>
    <dgm:cxn modelId="{1C28F0F0-2F94-4AAB-AFF2-EC03C6541C29}" type="presOf" srcId="{C261D88F-98FD-4EFB-B48C-46DA5194350C}" destId="{A0AC1FB6-EE58-4D8D-8F47-9CC8F7937D88}" srcOrd="0" destOrd="0" presId="urn:microsoft.com/office/officeart/2005/8/layout/pList2"/>
    <dgm:cxn modelId="{2E14A3F6-E18B-4B92-AF05-12B0A9D6D80F}" srcId="{0328A2E3-8E1E-4AA8-A257-B183267D76FC}" destId="{84403214-F5FB-49A3-80E3-BA89D8D1C0D5}" srcOrd="2" destOrd="0" parTransId="{BCF13367-33B5-426F-B5D2-9899BD1CD474}" sibTransId="{33F33FA5-A102-44DF-9947-B2DE124FDDBA}"/>
    <dgm:cxn modelId="{1E8C2EDE-E571-4EE6-8927-0FCD97F6029A}" type="presOf" srcId="{55B7F909-AE18-461B-9279-B6D6F83D8C18}" destId="{0FBAE87B-7794-4960-B193-6907BF8D10A5}" srcOrd="0" destOrd="2" presId="urn:microsoft.com/office/officeart/2005/8/layout/pList2"/>
    <dgm:cxn modelId="{FEAFF41E-C852-49CE-9EDA-8646325A7065}" srcId="{0328A2E3-8E1E-4AA8-A257-B183267D76FC}" destId="{D8B06B85-40E3-4166-B220-5531F0D86E25}" srcOrd="1" destOrd="0" parTransId="{40A4A42F-3EF1-42AA-87EB-6F364E61964A}" sibTransId="{0AEE896C-E1D1-47E5-B869-6F8DDF22E809}"/>
    <dgm:cxn modelId="{AD04463A-2B1B-40C6-9277-8EC432CDC743}" srcId="{05B3339F-6A0B-4BD9-B104-92C6B0B2E426}" destId="{011B40F1-CC41-48AA-BBD9-97BD57025094}" srcOrd="0" destOrd="0" parTransId="{72DFD470-02F6-43F0-9578-1B6A367423BE}" sibTransId="{5AE81034-2679-4042-9502-B00603E3C84D}"/>
    <dgm:cxn modelId="{249CA087-F59E-4FD7-85B8-27044F680AC0}" type="presOf" srcId="{17C8AC0E-E272-40AE-8946-1E021B9619F5}" destId="{DDFBA07A-AC3A-4608-A8EE-124B63309C03}" srcOrd="0" destOrd="0" presId="urn:microsoft.com/office/officeart/2005/8/layout/pList2"/>
    <dgm:cxn modelId="{A0B19A18-99A3-4DCC-839B-4A71A0958077}" type="presOf" srcId="{011B40F1-CC41-48AA-BBD9-97BD57025094}" destId="{A540CEBE-EBA8-4419-AEC8-9D6BEB994CE5}" srcOrd="0" destOrd="1" presId="urn:microsoft.com/office/officeart/2005/8/layout/pList2"/>
    <dgm:cxn modelId="{632D6AA5-7C95-480F-8003-5DC2EFBCB846}" type="presOf" srcId="{84403214-F5FB-49A3-80E3-BA89D8D1C0D5}" destId="{BCD1A03A-9D1B-4399-8087-502876C757C1}" srcOrd="0" destOrd="0" presId="urn:microsoft.com/office/officeart/2005/8/layout/pList2"/>
    <dgm:cxn modelId="{C3F4B725-82FB-47AD-B813-C87868C38F0F}" type="presOf" srcId="{D8B06B85-40E3-4166-B220-5531F0D86E25}" destId="{E484A3E6-2760-4332-AE8D-4429C2712BC1}" srcOrd="0" destOrd="0" presId="urn:microsoft.com/office/officeart/2005/8/layout/pList2"/>
    <dgm:cxn modelId="{CF9CC07D-45B3-4992-B3F7-16EF7C76046C}" srcId="{D8B06B85-40E3-4166-B220-5531F0D86E25}" destId="{AB99D982-C31A-4BBA-AA04-89C655DC280E}" srcOrd="0" destOrd="0" parTransId="{D2633AF7-2EA9-48AC-B386-70B8F9DE1C67}" sibTransId="{411ACB0E-17AB-41EF-A633-DDAFADE24AC0}"/>
    <dgm:cxn modelId="{5D82D837-3225-4976-8A32-874EC0F9FAD9}" srcId="{C261D88F-98FD-4EFB-B48C-46DA5194350C}" destId="{23332A21-E66C-41EB-B710-E34C474D3ACD}" srcOrd="0" destOrd="0" parTransId="{4518D055-C185-40B6-8763-2C00FD9B1B8E}" sibTransId="{5C5B7854-C792-404D-9C18-1B3DFAEA394B}"/>
    <dgm:cxn modelId="{E70F7C73-67AD-4C91-AFB8-349C8F1D683A}" srcId="{04ED7F7B-6949-484A-8850-4D52B2378EEE}" destId="{5131D4D0-A3AE-468A-8F58-8AF7C7AB216F}" srcOrd="0" destOrd="0" parTransId="{B730537D-8027-419A-8EE6-0D4B503F1356}" sibTransId="{CEF3C472-6B2D-42F2-8769-B0340AEAC9E9}"/>
    <dgm:cxn modelId="{6FE54A10-0898-4D7E-BD52-03D103267229}" type="presOf" srcId="{0328A2E3-8E1E-4AA8-A257-B183267D76FC}" destId="{16BB41AB-0F21-4C14-A412-AB7427558751}" srcOrd="0" destOrd="0" presId="urn:microsoft.com/office/officeart/2005/8/layout/pList2"/>
    <dgm:cxn modelId="{0608C933-C95A-43B1-BDD7-46278CA3AD67}" type="presOf" srcId="{04ED7F7B-6949-484A-8850-4D52B2378EEE}" destId="{0FBAE87B-7794-4960-B193-6907BF8D10A5}" srcOrd="0" destOrd="0" presId="urn:microsoft.com/office/officeart/2005/8/layout/pList2"/>
    <dgm:cxn modelId="{9B800302-E405-498E-9824-F1F60036579F}" type="presOf" srcId="{EF1E884E-37E1-41AC-97D8-45FE1F687DDB}" destId="{BCD1A03A-9D1B-4399-8087-502876C757C1}" srcOrd="0" destOrd="1" presId="urn:microsoft.com/office/officeart/2005/8/layout/pList2"/>
    <dgm:cxn modelId="{E688B8EB-3567-4B7C-9439-C858981447C3}" srcId="{04ED7F7B-6949-484A-8850-4D52B2378EEE}" destId="{973F56FE-0B11-4AA1-A1FE-586755E28FF3}" srcOrd="2" destOrd="0" parTransId="{3368AAED-DF96-421E-99B6-FA15A1D465FF}" sibTransId="{B7BA82C6-B9BF-41A5-BCEA-2E2180F47D7F}"/>
    <dgm:cxn modelId="{CAEF3267-B9F7-47ED-8B59-10E7BE2B2982}" type="presOf" srcId="{05B3339F-6A0B-4BD9-B104-92C6B0B2E426}" destId="{A540CEBE-EBA8-4419-AEC8-9D6BEB994CE5}" srcOrd="0" destOrd="0" presId="urn:microsoft.com/office/officeart/2005/8/layout/pList2"/>
    <dgm:cxn modelId="{2BF63017-C5CE-4658-AF54-49A53C393652}" srcId="{0328A2E3-8E1E-4AA8-A257-B183267D76FC}" destId="{C261D88F-98FD-4EFB-B48C-46DA5194350C}" srcOrd="3" destOrd="0" parTransId="{E83D3D0C-26D0-48E2-A87C-F135781DFA77}" sibTransId="{EAF4B22A-2E79-4EAF-B849-68475463D551}"/>
    <dgm:cxn modelId="{4EC51EAD-D8AD-4C9D-B096-B5E3E5734498}" srcId="{84403214-F5FB-49A3-80E3-BA89D8D1C0D5}" destId="{EF1E884E-37E1-41AC-97D8-45FE1F687DDB}" srcOrd="0" destOrd="0" parTransId="{41F285D7-AC9E-4672-ABA7-D3E87E974A77}" sibTransId="{48B2B50C-AB73-4B5C-A450-8EEBFCAF8F72}"/>
    <dgm:cxn modelId="{CBC99FE9-F7F8-44D0-AC1C-51D6AFD3B706}" srcId="{04ED7F7B-6949-484A-8850-4D52B2378EEE}" destId="{55B7F909-AE18-461B-9279-B6D6F83D8C18}" srcOrd="1" destOrd="0" parTransId="{C5ED9A70-3A30-4EC5-87AE-7395F3189F7C}" sibTransId="{CA81E43C-34DC-4C39-979E-75B38D527059}"/>
    <dgm:cxn modelId="{7B73AF98-9587-4361-9905-9EEAD9D19E43}" type="presParOf" srcId="{16BB41AB-0F21-4C14-A412-AB7427558751}" destId="{61DA247A-173E-45E9-81C8-A8635644C78E}" srcOrd="0" destOrd="0" presId="urn:microsoft.com/office/officeart/2005/8/layout/pList2"/>
    <dgm:cxn modelId="{D451D03C-F461-4710-B134-18CE9D053288}" type="presParOf" srcId="{16BB41AB-0F21-4C14-A412-AB7427558751}" destId="{F7DAFFEE-DB95-43ED-8CE7-31C60E736EFB}" srcOrd="1" destOrd="0" presId="urn:microsoft.com/office/officeart/2005/8/layout/pList2"/>
    <dgm:cxn modelId="{BAB53EE7-4C1A-4E61-AD59-B93C843ACA89}" type="presParOf" srcId="{F7DAFFEE-DB95-43ED-8CE7-31C60E736EFB}" destId="{8A798F1D-AAE3-4716-B301-DBA7A2168EE6}" srcOrd="0" destOrd="0" presId="urn:microsoft.com/office/officeart/2005/8/layout/pList2"/>
    <dgm:cxn modelId="{05B0E9AB-3D45-45F0-905C-ECE5DD830C59}" type="presParOf" srcId="{8A798F1D-AAE3-4716-B301-DBA7A2168EE6}" destId="{A540CEBE-EBA8-4419-AEC8-9D6BEB994CE5}" srcOrd="0" destOrd="0" presId="urn:microsoft.com/office/officeart/2005/8/layout/pList2"/>
    <dgm:cxn modelId="{9E5A6C36-2A38-4BD5-A248-60DFFC49D610}" type="presParOf" srcId="{8A798F1D-AAE3-4716-B301-DBA7A2168EE6}" destId="{697465DB-9F4B-449D-A730-5BEFD61BDB94}" srcOrd="1" destOrd="0" presId="urn:microsoft.com/office/officeart/2005/8/layout/pList2"/>
    <dgm:cxn modelId="{3E34D372-C48F-4D3C-A1CF-84BD9B4492C9}" type="presParOf" srcId="{8A798F1D-AAE3-4716-B301-DBA7A2168EE6}" destId="{17ECBD51-E790-4ED8-96D3-77C9C8689424}" srcOrd="2" destOrd="0" presId="urn:microsoft.com/office/officeart/2005/8/layout/pList2"/>
    <dgm:cxn modelId="{E04A9980-0BB7-4D22-8855-C75624974E22}" type="presParOf" srcId="{F7DAFFEE-DB95-43ED-8CE7-31C60E736EFB}" destId="{DDFBA07A-AC3A-4608-A8EE-124B63309C03}" srcOrd="1" destOrd="0" presId="urn:microsoft.com/office/officeart/2005/8/layout/pList2"/>
    <dgm:cxn modelId="{DCA81818-801F-4FA2-8EFF-B1ECDAF1153A}" type="presParOf" srcId="{F7DAFFEE-DB95-43ED-8CE7-31C60E736EFB}" destId="{5A117D32-9818-496F-B6C7-703A8CE2FBD5}" srcOrd="2" destOrd="0" presId="urn:microsoft.com/office/officeart/2005/8/layout/pList2"/>
    <dgm:cxn modelId="{A800E5CE-E294-413A-88B7-A914D444FD8D}" type="presParOf" srcId="{5A117D32-9818-496F-B6C7-703A8CE2FBD5}" destId="{E484A3E6-2760-4332-AE8D-4429C2712BC1}" srcOrd="0" destOrd="0" presId="urn:microsoft.com/office/officeart/2005/8/layout/pList2"/>
    <dgm:cxn modelId="{49BA17F7-DA0F-4C5A-8331-615587FEE48C}" type="presParOf" srcId="{5A117D32-9818-496F-B6C7-703A8CE2FBD5}" destId="{6AF61CE7-EC6A-4F8B-A8F7-B5EB79786C90}" srcOrd="1" destOrd="0" presId="urn:microsoft.com/office/officeart/2005/8/layout/pList2"/>
    <dgm:cxn modelId="{41A3CC1F-01D7-467F-9EA0-80946DA3E818}" type="presParOf" srcId="{5A117D32-9818-496F-B6C7-703A8CE2FBD5}" destId="{AD9F7BC6-D794-44B4-8F5F-16D47C283FF0}" srcOrd="2" destOrd="0" presId="urn:microsoft.com/office/officeart/2005/8/layout/pList2"/>
    <dgm:cxn modelId="{059FD7B7-61BB-4EDB-A04D-B026892457C2}" type="presParOf" srcId="{F7DAFFEE-DB95-43ED-8CE7-31C60E736EFB}" destId="{0A8BDC9F-978D-4989-B19A-952FCBE336EE}" srcOrd="3" destOrd="0" presId="urn:microsoft.com/office/officeart/2005/8/layout/pList2"/>
    <dgm:cxn modelId="{9963E420-20BA-4FCF-AD7E-3AF66F3786C9}" type="presParOf" srcId="{F7DAFFEE-DB95-43ED-8CE7-31C60E736EFB}" destId="{E638DB1E-8940-4A42-B333-DB2066EF8C08}" srcOrd="4" destOrd="0" presId="urn:microsoft.com/office/officeart/2005/8/layout/pList2"/>
    <dgm:cxn modelId="{9D77D6D9-21B5-4B38-94E0-545A520A9345}" type="presParOf" srcId="{E638DB1E-8940-4A42-B333-DB2066EF8C08}" destId="{BCD1A03A-9D1B-4399-8087-502876C757C1}" srcOrd="0" destOrd="0" presId="urn:microsoft.com/office/officeart/2005/8/layout/pList2"/>
    <dgm:cxn modelId="{F031F3E3-5A5A-440B-8A7F-D80D7BE7CAB3}" type="presParOf" srcId="{E638DB1E-8940-4A42-B333-DB2066EF8C08}" destId="{B5EA2182-A8FE-4BEE-80A1-B6C9396F5B0C}" srcOrd="1" destOrd="0" presId="urn:microsoft.com/office/officeart/2005/8/layout/pList2"/>
    <dgm:cxn modelId="{B9143DAE-DEAB-4BF7-90AD-9F7CE7961C82}" type="presParOf" srcId="{E638DB1E-8940-4A42-B333-DB2066EF8C08}" destId="{406869A6-DBD3-4CBB-8618-DCEEE88AB31B}" srcOrd="2" destOrd="0" presId="urn:microsoft.com/office/officeart/2005/8/layout/pList2"/>
    <dgm:cxn modelId="{CF43E919-C376-4158-8508-7F147A4D2607}" type="presParOf" srcId="{F7DAFFEE-DB95-43ED-8CE7-31C60E736EFB}" destId="{8588B718-6023-40BD-B4C2-5B99BD0A279D}" srcOrd="5" destOrd="0" presId="urn:microsoft.com/office/officeart/2005/8/layout/pList2"/>
    <dgm:cxn modelId="{7DB7382A-1E20-46B3-948E-B7C0B8E32F0F}" type="presParOf" srcId="{F7DAFFEE-DB95-43ED-8CE7-31C60E736EFB}" destId="{EE5FFE10-8257-48B3-8B16-9AD4E4DEFD7C}" srcOrd="6" destOrd="0" presId="urn:microsoft.com/office/officeart/2005/8/layout/pList2"/>
    <dgm:cxn modelId="{24725B0B-2B31-427D-A7E3-4412401E6B0E}" type="presParOf" srcId="{EE5FFE10-8257-48B3-8B16-9AD4E4DEFD7C}" destId="{A0AC1FB6-EE58-4D8D-8F47-9CC8F7937D88}" srcOrd="0" destOrd="0" presId="urn:microsoft.com/office/officeart/2005/8/layout/pList2"/>
    <dgm:cxn modelId="{9C3CE298-B2E7-42F3-B6E6-DD912EA300A4}" type="presParOf" srcId="{EE5FFE10-8257-48B3-8B16-9AD4E4DEFD7C}" destId="{322C7A61-37A8-44C8-8993-5FACE9C7F4E3}" srcOrd="1" destOrd="0" presId="urn:microsoft.com/office/officeart/2005/8/layout/pList2"/>
    <dgm:cxn modelId="{DD43E3D2-7AB3-42A4-A396-B50467ACAE87}" type="presParOf" srcId="{EE5FFE10-8257-48B3-8B16-9AD4E4DEFD7C}" destId="{6C11EFAB-FD4B-49D4-9134-25E79C1147BB}" srcOrd="2" destOrd="0" presId="urn:microsoft.com/office/officeart/2005/8/layout/pList2"/>
    <dgm:cxn modelId="{7600F771-0643-4AE5-9BA8-D9A3B00BB643}" type="presParOf" srcId="{F7DAFFEE-DB95-43ED-8CE7-31C60E736EFB}" destId="{A5BF0291-E6A1-4C72-814B-152ED7DD5844}" srcOrd="7" destOrd="0" presId="urn:microsoft.com/office/officeart/2005/8/layout/pList2"/>
    <dgm:cxn modelId="{D1791C54-3E92-41A5-9610-D115CCDF849E}" type="presParOf" srcId="{F7DAFFEE-DB95-43ED-8CE7-31C60E736EFB}" destId="{3BF9E3DA-457B-4052-9230-F945F52CF8CF}" srcOrd="8" destOrd="0" presId="urn:microsoft.com/office/officeart/2005/8/layout/pList2"/>
    <dgm:cxn modelId="{D8F1904B-DEB3-4DE9-AE06-23D6BE1F1186}" type="presParOf" srcId="{3BF9E3DA-457B-4052-9230-F945F52CF8CF}" destId="{0FBAE87B-7794-4960-B193-6907BF8D10A5}" srcOrd="0" destOrd="0" presId="urn:microsoft.com/office/officeart/2005/8/layout/pList2"/>
    <dgm:cxn modelId="{1E11FC23-477F-4C04-AF82-63FC7F06199A}" type="presParOf" srcId="{3BF9E3DA-457B-4052-9230-F945F52CF8CF}" destId="{63BBABB5-6707-4FDC-B73D-755E23ED4EC5}" srcOrd="1" destOrd="0" presId="urn:microsoft.com/office/officeart/2005/8/layout/pList2"/>
    <dgm:cxn modelId="{B4C44FFB-D61A-4E9D-A897-61CB7F74F2CE}" type="presParOf" srcId="{3BF9E3DA-457B-4052-9230-F945F52CF8CF}" destId="{A15B835B-EAC2-4F05-9903-9E6737620A8D}" srcOrd="2" destOrd="0" presId="urn:microsoft.com/office/officeart/2005/8/layout/pList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1DA247A-173E-45E9-81C8-A8635644C78E}">
      <dsp:nvSpPr>
        <dsp:cNvPr id="0" name=""/>
        <dsp:cNvSpPr/>
      </dsp:nvSpPr>
      <dsp:spPr>
        <a:xfrm>
          <a:off x="0" y="0"/>
          <a:ext cx="8686800" cy="198882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17ECBD51-E790-4ED8-96D3-77C9C8689424}">
      <dsp:nvSpPr>
        <dsp:cNvPr id="0" name=""/>
        <dsp:cNvSpPr/>
      </dsp:nvSpPr>
      <dsp:spPr>
        <a:xfrm>
          <a:off x="263394" y="265176"/>
          <a:ext cx="1511112" cy="1458468"/>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540CEBE-EBA8-4419-AEC8-9D6BEB994CE5}">
      <dsp:nvSpPr>
        <dsp:cNvPr id="0" name=""/>
        <dsp:cNvSpPr/>
      </dsp:nvSpPr>
      <dsp:spPr>
        <a:xfrm rot="10800000">
          <a:off x="263394" y="1988819"/>
          <a:ext cx="1511112" cy="2430780"/>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0">
          <a:noAutofit/>
        </a:bodyPr>
        <a:lstStyle/>
        <a:p>
          <a:pPr lvl="0" algn="l" defTabSz="755650">
            <a:lnSpc>
              <a:spcPct val="90000"/>
            </a:lnSpc>
            <a:spcBef>
              <a:spcPct val="0"/>
            </a:spcBef>
            <a:spcAft>
              <a:spcPct val="35000"/>
            </a:spcAft>
          </a:pPr>
          <a:r>
            <a:rPr lang="en-US" sz="1700" b="1" kern="1200" dirty="0" smtClean="0"/>
            <a:t>R Series Multifunction RIO</a:t>
          </a:r>
          <a:endParaRPr lang="en-US" sz="1700" b="1" kern="1200" dirty="0"/>
        </a:p>
        <a:p>
          <a:pPr marL="114300" lvl="1" indent="-114300" algn="l" defTabSz="577850">
            <a:lnSpc>
              <a:spcPct val="90000"/>
            </a:lnSpc>
            <a:spcBef>
              <a:spcPct val="0"/>
            </a:spcBef>
            <a:spcAft>
              <a:spcPct val="15000"/>
            </a:spcAft>
            <a:buChar char="••"/>
          </a:pPr>
          <a:r>
            <a:rPr lang="en-US" sz="1300" kern="1200" dirty="0" smtClean="0"/>
            <a:t>General Purpose I/O for Measurement and Control</a:t>
          </a:r>
          <a:endParaRPr lang="en-US" sz="1300" kern="1200" dirty="0"/>
        </a:p>
      </dsp:txBody>
      <dsp:txXfrm rot="10800000">
        <a:off x="263394" y="1988819"/>
        <a:ext cx="1511112" cy="2430780"/>
      </dsp:txXfrm>
    </dsp:sp>
    <dsp:sp modelId="{AD9F7BC6-D794-44B4-8F5F-16D47C283FF0}">
      <dsp:nvSpPr>
        <dsp:cNvPr id="0" name=""/>
        <dsp:cNvSpPr/>
      </dsp:nvSpPr>
      <dsp:spPr>
        <a:xfrm>
          <a:off x="1925619" y="265176"/>
          <a:ext cx="1511112" cy="1458468"/>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484A3E6-2760-4332-AE8D-4429C2712BC1}">
      <dsp:nvSpPr>
        <dsp:cNvPr id="0" name=""/>
        <dsp:cNvSpPr/>
      </dsp:nvSpPr>
      <dsp:spPr>
        <a:xfrm rot="10800000">
          <a:off x="1925619" y="1988819"/>
          <a:ext cx="1511112" cy="2430780"/>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0">
          <a:noAutofit/>
        </a:bodyPr>
        <a:lstStyle/>
        <a:p>
          <a:pPr lvl="0" algn="l" defTabSz="755650">
            <a:lnSpc>
              <a:spcPct val="90000"/>
            </a:lnSpc>
            <a:spcBef>
              <a:spcPct val="0"/>
            </a:spcBef>
            <a:spcAft>
              <a:spcPct val="35000"/>
            </a:spcAft>
          </a:pPr>
          <a:r>
            <a:rPr lang="en-US" sz="1700" b="1" kern="1200" dirty="0" smtClean="0"/>
            <a:t>NI CompactRIO</a:t>
          </a:r>
          <a:endParaRPr lang="en-US" sz="1700" kern="1200" dirty="0"/>
        </a:p>
        <a:p>
          <a:pPr marL="114300" lvl="1" indent="-114300" algn="l" defTabSz="577850">
            <a:lnSpc>
              <a:spcPct val="90000"/>
            </a:lnSpc>
            <a:spcBef>
              <a:spcPct val="0"/>
            </a:spcBef>
            <a:spcAft>
              <a:spcPct val="15000"/>
            </a:spcAft>
            <a:buChar char="••"/>
          </a:pPr>
          <a:r>
            <a:rPr lang="en-US" sz="1300" kern="1200" dirty="0" smtClean="0"/>
            <a:t>Industrial Control and Monitoring</a:t>
          </a:r>
          <a:endParaRPr lang="en-US" sz="1300" kern="1200" dirty="0"/>
        </a:p>
      </dsp:txBody>
      <dsp:txXfrm rot="10800000">
        <a:off x="1925619" y="1988819"/>
        <a:ext cx="1511112" cy="2430780"/>
      </dsp:txXfrm>
    </dsp:sp>
    <dsp:sp modelId="{406869A6-DBD3-4CBB-8618-DCEEE88AB31B}">
      <dsp:nvSpPr>
        <dsp:cNvPr id="0" name=""/>
        <dsp:cNvSpPr/>
      </dsp:nvSpPr>
      <dsp:spPr>
        <a:xfrm>
          <a:off x="3587843" y="265176"/>
          <a:ext cx="1511112" cy="1458468"/>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CD1A03A-9D1B-4399-8087-502876C757C1}">
      <dsp:nvSpPr>
        <dsp:cNvPr id="0" name=""/>
        <dsp:cNvSpPr/>
      </dsp:nvSpPr>
      <dsp:spPr>
        <a:xfrm rot="10800000">
          <a:off x="3587843" y="1988819"/>
          <a:ext cx="1511112" cy="2430780"/>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0">
          <a:noAutofit/>
        </a:bodyPr>
        <a:lstStyle/>
        <a:p>
          <a:pPr lvl="0" algn="l" defTabSz="755650">
            <a:lnSpc>
              <a:spcPct val="90000"/>
            </a:lnSpc>
            <a:spcBef>
              <a:spcPct val="0"/>
            </a:spcBef>
            <a:spcAft>
              <a:spcPct val="35000"/>
            </a:spcAft>
          </a:pPr>
          <a:r>
            <a:rPr lang="en-US" sz="1700" b="1" kern="1200" dirty="0" smtClean="0"/>
            <a:t>NI Single BoardRIO</a:t>
          </a:r>
          <a:endParaRPr lang="en-US" sz="1700" b="1" kern="1200" dirty="0"/>
        </a:p>
        <a:p>
          <a:pPr marL="114300" lvl="1" indent="-114300" algn="l" defTabSz="577850">
            <a:lnSpc>
              <a:spcPct val="90000"/>
            </a:lnSpc>
            <a:spcBef>
              <a:spcPct val="0"/>
            </a:spcBef>
            <a:spcAft>
              <a:spcPct val="15000"/>
            </a:spcAft>
            <a:buChar char="••"/>
          </a:pPr>
          <a:r>
            <a:rPr lang="en-US" sz="1300" kern="1200" dirty="0" smtClean="0"/>
            <a:t>Embedded Systems</a:t>
          </a:r>
          <a:endParaRPr lang="en-US" sz="1300" kern="1200" dirty="0"/>
        </a:p>
      </dsp:txBody>
      <dsp:txXfrm rot="10800000">
        <a:off x="3587843" y="1988819"/>
        <a:ext cx="1511112" cy="2430780"/>
      </dsp:txXfrm>
    </dsp:sp>
    <dsp:sp modelId="{6C11EFAB-FD4B-49D4-9134-25E79C1147BB}">
      <dsp:nvSpPr>
        <dsp:cNvPr id="0" name=""/>
        <dsp:cNvSpPr/>
      </dsp:nvSpPr>
      <dsp:spPr>
        <a:xfrm>
          <a:off x="5250067" y="265176"/>
          <a:ext cx="1511112" cy="1458468"/>
        </a:xfrm>
        <a:prstGeom prst="roundRect">
          <a:avLst>
            <a:gd name="adj" fmla="val 10000"/>
          </a:avLst>
        </a:prstGeom>
        <a:blipFill rotWithShape="0">
          <a:blip xmlns:r="http://schemas.openxmlformats.org/officeDocument/2006/relationships" r:embed="rId4"/>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0AC1FB6-EE58-4D8D-8F47-9CC8F7937D88}">
      <dsp:nvSpPr>
        <dsp:cNvPr id="0" name=""/>
        <dsp:cNvSpPr/>
      </dsp:nvSpPr>
      <dsp:spPr>
        <a:xfrm rot="10800000">
          <a:off x="5250067" y="1988819"/>
          <a:ext cx="1511112" cy="2430780"/>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0">
          <a:noAutofit/>
        </a:bodyPr>
        <a:lstStyle/>
        <a:p>
          <a:pPr lvl="0" algn="l" defTabSz="755650">
            <a:lnSpc>
              <a:spcPct val="90000"/>
            </a:lnSpc>
            <a:spcBef>
              <a:spcPct val="0"/>
            </a:spcBef>
            <a:spcAft>
              <a:spcPct val="35000"/>
            </a:spcAft>
          </a:pPr>
          <a:r>
            <a:rPr lang="en-US" sz="1700" b="1" kern="1200" dirty="0" smtClean="0"/>
            <a:t>NI</a:t>
          </a:r>
          <a:r>
            <a:rPr lang="en-US" sz="1700" kern="1200" dirty="0" smtClean="0"/>
            <a:t> </a:t>
          </a:r>
          <a:r>
            <a:rPr lang="en-US" sz="1700" b="1" kern="1200" dirty="0" smtClean="0"/>
            <a:t>FlexRIO</a:t>
          </a:r>
          <a:endParaRPr lang="en-US" sz="1700" b="1" kern="1200" dirty="0"/>
        </a:p>
        <a:p>
          <a:pPr marL="114300" lvl="1" indent="-114300" algn="l" defTabSz="577850">
            <a:lnSpc>
              <a:spcPct val="90000"/>
            </a:lnSpc>
            <a:spcBef>
              <a:spcPct val="0"/>
            </a:spcBef>
            <a:spcAft>
              <a:spcPct val="15000"/>
            </a:spcAft>
            <a:buChar char="••"/>
          </a:pPr>
          <a:r>
            <a:rPr lang="en-US" sz="1300" kern="1200" dirty="0" smtClean="0"/>
            <a:t>Manufacturing Test and Design Validation</a:t>
          </a:r>
          <a:endParaRPr lang="en-US" sz="1300" kern="1200" dirty="0"/>
        </a:p>
      </dsp:txBody>
      <dsp:txXfrm rot="10800000">
        <a:off x="5250067" y="1988819"/>
        <a:ext cx="1511112" cy="2430780"/>
      </dsp:txXfrm>
    </dsp:sp>
    <dsp:sp modelId="{A15B835B-EAC2-4F05-9903-9E6737620A8D}">
      <dsp:nvSpPr>
        <dsp:cNvPr id="0" name=""/>
        <dsp:cNvSpPr/>
      </dsp:nvSpPr>
      <dsp:spPr>
        <a:xfrm>
          <a:off x="6912292" y="265176"/>
          <a:ext cx="1511112" cy="1458468"/>
        </a:xfrm>
        <a:prstGeom prst="roundRect">
          <a:avLst>
            <a:gd name="adj" fmla="val 10000"/>
          </a:avLst>
        </a:prstGeom>
        <a:blipFill rotWithShape="0">
          <a:blip xmlns:r="http://schemas.openxmlformats.org/officeDocument/2006/relationships" r:embed="rId5"/>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FBAE87B-7794-4960-B193-6907BF8D10A5}">
      <dsp:nvSpPr>
        <dsp:cNvPr id="0" name=""/>
        <dsp:cNvSpPr/>
      </dsp:nvSpPr>
      <dsp:spPr>
        <a:xfrm rot="10800000">
          <a:off x="6912292" y="1988819"/>
          <a:ext cx="1511112" cy="2430780"/>
        </a:xfrm>
        <a:prstGeom prst="round2SameRect">
          <a:avLst>
            <a:gd name="adj1" fmla="val 1050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0">
          <a:noAutofit/>
        </a:bodyPr>
        <a:lstStyle/>
        <a:p>
          <a:pPr lvl="0" algn="l" defTabSz="755650">
            <a:lnSpc>
              <a:spcPct val="90000"/>
            </a:lnSpc>
            <a:spcBef>
              <a:spcPct val="0"/>
            </a:spcBef>
            <a:spcAft>
              <a:spcPct val="35000"/>
            </a:spcAft>
          </a:pPr>
          <a:r>
            <a:rPr lang="en-US" sz="1700" b="1" kern="1200" dirty="0" smtClean="0"/>
            <a:t>Other</a:t>
          </a:r>
          <a:endParaRPr lang="en-US" sz="1700" kern="1200" dirty="0"/>
        </a:p>
        <a:p>
          <a:pPr marL="114300" lvl="1" indent="-114300" algn="l" defTabSz="577850">
            <a:lnSpc>
              <a:spcPct val="90000"/>
            </a:lnSpc>
            <a:spcBef>
              <a:spcPct val="0"/>
            </a:spcBef>
            <a:spcAft>
              <a:spcPct val="15000"/>
            </a:spcAft>
            <a:buChar char="••"/>
          </a:pPr>
          <a:r>
            <a:rPr lang="en-US" sz="1300" kern="1200" dirty="0" smtClean="0"/>
            <a:t>RIO IF Transceiver</a:t>
          </a:r>
          <a:endParaRPr lang="en-US" sz="1300" kern="1200" dirty="0"/>
        </a:p>
        <a:p>
          <a:pPr marL="114300" lvl="1" indent="-114300" algn="l" defTabSz="577850">
            <a:lnSpc>
              <a:spcPct val="90000"/>
            </a:lnSpc>
            <a:spcBef>
              <a:spcPct val="0"/>
            </a:spcBef>
            <a:spcAft>
              <a:spcPct val="15000"/>
            </a:spcAft>
            <a:buChar char="••"/>
          </a:pPr>
          <a:r>
            <a:rPr lang="en-US" sz="1300" kern="1200" dirty="0" smtClean="0"/>
            <a:t>PCIe Framegrabbers</a:t>
          </a:r>
          <a:endParaRPr lang="en-US" sz="1300" kern="1200" dirty="0"/>
        </a:p>
        <a:p>
          <a:pPr marL="114300" lvl="1" indent="-114300" algn="l" defTabSz="577850">
            <a:lnSpc>
              <a:spcPct val="90000"/>
            </a:lnSpc>
            <a:spcBef>
              <a:spcPct val="0"/>
            </a:spcBef>
            <a:spcAft>
              <a:spcPct val="15000"/>
            </a:spcAft>
            <a:buChar char="••"/>
          </a:pPr>
          <a:r>
            <a:rPr lang="en-US" sz="1300" kern="1200" dirty="0" smtClean="0"/>
            <a:t>Compact Vision System</a:t>
          </a:r>
          <a:endParaRPr lang="en-US" sz="1300" kern="1200" dirty="0"/>
        </a:p>
      </dsp:txBody>
      <dsp:txXfrm rot="10800000">
        <a:off x="6912292" y="1988819"/>
        <a:ext cx="1511112" cy="2430780"/>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680F89-DC66-4E5D-BEA4-5002E6D63C40}" type="datetimeFigureOut">
              <a:rPr lang="en-US" smtClean="0"/>
              <a:pPr/>
              <a:t>10/3/2010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733F40-0554-4D2A-BD4C-F5B0CA95F59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Presenters</a:t>
            </a:r>
            <a:r>
              <a:rPr lang="en-US" baseline="0" dirty="0" smtClean="0"/>
              <a:t> -</a:t>
            </a:r>
            <a:r>
              <a:rPr lang="en-US" dirty="0" smtClean="0"/>
              <a:t> for</a:t>
            </a:r>
            <a:r>
              <a:rPr lang="en-US" baseline="0" dirty="0" smtClean="0"/>
              <a:t> questions or troubleshooting, please contact:</a:t>
            </a:r>
          </a:p>
          <a:p>
            <a:endParaRPr lang="en-US" baseline="0" dirty="0" smtClean="0"/>
          </a:p>
          <a:p>
            <a:r>
              <a:rPr lang="en-US" baseline="0" dirty="0" smtClean="0"/>
              <a:t>Casey </a:t>
            </a:r>
            <a:r>
              <a:rPr lang="en-US" baseline="0" dirty="0" err="1" smtClean="0"/>
              <a:t>Weltzin</a:t>
            </a:r>
            <a:endParaRPr lang="en-US" baseline="0" dirty="0" smtClean="0"/>
          </a:p>
          <a:p>
            <a:r>
              <a:rPr lang="en-US" baseline="0" dirty="0" smtClean="0"/>
              <a:t>Product Manager, LabVIEW Real-Time</a:t>
            </a:r>
          </a:p>
          <a:p>
            <a:r>
              <a:rPr lang="en-US" baseline="0" dirty="0" smtClean="0"/>
              <a:t>casey.weltzin@ni.com</a:t>
            </a:r>
          </a:p>
          <a:p>
            <a:r>
              <a:rPr lang="en-US" baseline="0" dirty="0" smtClean="0"/>
              <a:t>521.683.6269</a:t>
            </a:r>
          </a:p>
          <a:p>
            <a:endParaRPr lang="en-US" baseline="0" dirty="0" smtClean="0"/>
          </a:p>
          <a:p>
            <a:r>
              <a:rPr lang="en-US" baseline="0" dirty="0" smtClean="0"/>
              <a:t>This presentation is a surface-level introduction to real-time and FPGA technology, as well as the LabVIEW Real-Time and FPGA modules and the associated hardware they are used to program. This session is not meant to teach attendees how to actually use the products; it is recommended that they attend a hands-on session or training course as a next step.</a:t>
            </a:r>
          </a:p>
          <a:p>
            <a:endParaRPr lang="en-US" baseline="0" dirty="0" smtClean="0"/>
          </a:p>
          <a:p>
            <a:r>
              <a:rPr lang="en-US" baseline="0" dirty="0" smtClean="0"/>
              <a:t>At the end of this session attendees should be familiar with real-time and FPGA concepts including jitter, determinism, and reprogrammable hardware. They should have a basic understanding of what the LabVIEW Real-Time and FPGA modules are used for, and the software and hardware architecture of a typical RIO system.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LabVIEW Real-Time</a:t>
            </a:r>
            <a:r>
              <a:rPr lang="en-US" baseline="0" dirty="0" smtClean="0"/>
              <a:t> Module provides access to all of these needed real-time system components. As an add-in to LabVIEW, the Real-Time Module enables users to develop applications that will run deterministically on a stand-alone embedded target (compiler, linker, IDE). In addition, LabVIEW Real-Time has built-in debugging features that provide a similar experience to debugging in LabVIEW for the desktop.</a:t>
            </a:r>
          </a:p>
          <a:p>
            <a:endParaRPr lang="en-US" baseline="0" dirty="0" smtClean="0"/>
          </a:p>
          <a:p>
            <a:r>
              <a:rPr lang="en-US" baseline="0" dirty="0" smtClean="0"/>
              <a:t>Next, the LabVIEW Real-Time Module comes with a complete Real-Time OS that can be downloaded to NI embedded hardware or a 3</a:t>
            </a:r>
            <a:r>
              <a:rPr lang="en-US" baseline="30000" dirty="0" smtClean="0"/>
              <a:t>rd</a:t>
            </a:r>
            <a:r>
              <a:rPr lang="en-US" baseline="0" dirty="0" smtClean="0"/>
              <a:t> party PC then programmed with the Real-Time Module. </a:t>
            </a:r>
            <a:endParaRPr lang="en-US" baseline="0" dirty="0"/>
          </a:p>
          <a:p>
            <a:endParaRPr lang="en-US" baseline="0" dirty="0"/>
          </a:p>
          <a:p>
            <a:r>
              <a:rPr lang="en-US" baseline="0" dirty="0" smtClean="0"/>
              <a:t>Finally, hundreds of real-time drivers for NI and other hardware are available, and the LabVIEW Real-Time Module comes with a wide variety of analysis libraries that can be reused in your applications.</a:t>
            </a:r>
          </a:p>
        </p:txBody>
      </p:sp>
      <p:sp>
        <p:nvSpPr>
          <p:cNvPr id="4" name="Slide Number Placeholder 3"/>
          <p:cNvSpPr>
            <a:spLocks noGrp="1"/>
          </p:cNvSpPr>
          <p:nvPr>
            <p:ph type="sldNum" sz="quarter" idx="10"/>
          </p:nvPr>
        </p:nvSpPr>
        <p:spPr/>
        <p:txBody>
          <a:bodyPr/>
          <a:lstStyle/>
          <a:p>
            <a:fld id="{25733F40-0554-4D2A-BD4C-F5B0CA95F595}"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was just mentioned, the LabVIEW Real-Time Module comes with a complete Real-Time OS that can be downloaded to NI embedded hardware or a 3</a:t>
            </a:r>
            <a:r>
              <a:rPr lang="en-US" baseline="30000" dirty="0" smtClean="0"/>
              <a:t>rd</a:t>
            </a:r>
            <a:r>
              <a:rPr lang="en-US" baseline="0" dirty="0" smtClean="0"/>
              <a:t> party PC then programmed with the Real-Time Module.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are some of the embedded hardware targets offered by NI. These range from low-power, low-performance, board-only devices (Single-Board RIO) to more rugged systems (CompactRIO) and even high-performance systems featuring quad-core CPUs (PXI).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of these targets are capable of operating in a stand-alone (headless) manor. </a:t>
            </a:r>
          </a:p>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Keep in mind that when using the LabVIEW Real-Time Module, applications</a:t>
            </a:r>
            <a:r>
              <a:rPr lang="en-US" baseline="0" dirty="0" smtClean="0"/>
              <a:t> are typically developed on one computer and then downloaded and run (deployed) to an embedded hardware target. (Presenter: explain the demo system setup/connections here).</a:t>
            </a:r>
          </a:p>
          <a:p>
            <a:endParaRPr lang="en-US" baseline="0" dirty="0" smtClean="0"/>
          </a:p>
          <a:p>
            <a:r>
              <a:rPr lang="en-US" baseline="0" dirty="0" smtClean="0"/>
              <a:t>In addition, note that the embedded hardware targets running applications developed with the LabVIEW Real-Time Module do not have a built-in user interface. Instead, they are designed to run real-time applications reliably and with precise timing. This does not meant that it is not possible to view data collected by LabVIEW Real-Time hardware targets or send parameters to them; this is a very common design requirement. In practice, a second LabVIEW application is typically created to run on a general-purpose host PC (which could be the development PC), and send data back and forth with the embedded target via Ethernet. We will see a few examples of this architecture today.</a:t>
            </a:r>
          </a:p>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Presenters</a:t>
            </a:r>
            <a:r>
              <a:rPr lang="en-US" baseline="0" dirty="0" smtClean="0"/>
              <a:t> -</a:t>
            </a:r>
            <a:r>
              <a:rPr lang="en-US" dirty="0" smtClean="0"/>
              <a:t> for</a:t>
            </a:r>
            <a:r>
              <a:rPr lang="en-US" baseline="0" dirty="0" smtClean="0"/>
              <a:t> questions or troubleshooting, please contact:</a:t>
            </a:r>
          </a:p>
          <a:p>
            <a:endParaRPr lang="en-US" baseline="0" dirty="0" smtClean="0"/>
          </a:p>
          <a:p>
            <a:r>
              <a:rPr lang="en-US" baseline="0" dirty="0" smtClean="0"/>
              <a:t>Casey </a:t>
            </a:r>
            <a:r>
              <a:rPr lang="en-US" baseline="0" dirty="0" err="1" smtClean="0"/>
              <a:t>Weltzin</a:t>
            </a:r>
            <a:endParaRPr lang="en-US" baseline="0" dirty="0" smtClean="0"/>
          </a:p>
          <a:p>
            <a:r>
              <a:rPr lang="en-US" baseline="0" dirty="0" smtClean="0"/>
              <a:t>Product Manager, LabVIEW Real-Time</a:t>
            </a:r>
          </a:p>
          <a:p>
            <a:r>
              <a:rPr lang="en-US" baseline="0" dirty="0" smtClean="0"/>
              <a:t>casey.weltzin@ni.com</a:t>
            </a:r>
          </a:p>
          <a:p>
            <a:r>
              <a:rPr lang="en-US" baseline="0" dirty="0" smtClean="0"/>
              <a:t>521.683.6269</a:t>
            </a:r>
          </a:p>
          <a:p>
            <a:endParaRPr lang="en-US" baseline="0" dirty="0" smtClean="0"/>
          </a:p>
          <a:p>
            <a:r>
              <a:rPr lang="en-US" baseline="0" dirty="0" smtClean="0"/>
              <a:t>Estimated time: 5-10 minutes.</a:t>
            </a:r>
          </a:p>
          <a:p>
            <a:endParaRPr lang="en-US" baseline="0" dirty="0" smtClean="0"/>
          </a:p>
          <a:p>
            <a:r>
              <a:rPr lang="en-US" dirty="0" smtClean="0"/>
              <a:t>Open</a:t>
            </a:r>
            <a:r>
              <a:rPr lang="en-US" baseline="0" dirty="0" smtClean="0"/>
              <a:t> the </a:t>
            </a:r>
            <a:r>
              <a:rPr lang="en-US" dirty="0" smtClean="0"/>
              <a:t> “Demo 1 – Basic RT Temperature</a:t>
            </a:r>
            <a:r>
              <a:rPr lang="en-US" baseline="0" dirty="0" smtClean="0"/>
              <a:t> Monitor” project file as well as MAX (should be loaded on PXI system for NITS). This project features a Windows user interface application that shows historical temperature data from an embedded CompactRIO monitoring system. A LabVIEW Real-Time VI runs on the CompactRIO and takes measurements from a thermocouple module using Scan Mode. </a:t>
            </a:r>
          </a:p>
          <a:p>
            <a:endParaRPr lang="en-US" baseline="0" dirty="0" smtClean="0"/>
          </a:p>
          <a:p>
            <a:r>
              <a:rPr lang="en-US" baseline="0" dirty="0" smtClean="0"/>
              <a:t>For time purposes, it is recommended that the presenter explain the application architecture and program elements rather than building the demo on-the-fly. Please feel free to modify as needed.</a:t>
            </a:r>
          </a:p>
          <a:p>
            <a:endParaRPr lang="en-US" baseline="0" dirty="0" smtClean="0"/>
          </a:p>
          <a:p>
            <a:r>
              <a:rPr lang="en-US" baseline="0" dirty="0" smtClean="0"/>
              <a:t>Recommended steps:</a:t>
            </a:r>
          </a:p>
          <a:p>
            <a:pPr marL="228600" indent="-228600">
              <a:buAutoNum type="arabicParenR"/>
            </a:pPr>
            <a:r>
              <a:rPr lang="en-US" baseline="0" dirty="0" smtClean="0"/>
              <a:t>Open MAX and briefly discuss how to detect and change settings on the CompactRIO target</a:t>
            </a:r>
          </a:p>
          <a:p>
            <a:pPr marL="228600" indent="-228600">
              <a:buAutoNum type="arabicParenR"/>
            </a:pPr>
            <a:r>
              <a:rPr lang="en-US" baseline="0" dirty="0" smtClean="0"/>
              <a:t>Open the Temperature Monitoring Project file and explain the difference between applications running on the local PC and embedded target</a:t>
            </a:r>
          </a:p>
          <a:p>
            <a:pPr marL="228600" indent="-228600">
              <a:buAutoNum type="arabicParenR"/>
            </a:pPr>
            <a:r>
              <a:rPr lang="en-US" baseline="0" dirty="0" smtClean="0"/>
              <a:t>Open the LabVIEW Real-Time VI and note the familiarity with LabVIEW development for Windows. Explain the different parts of the LabVIEW Real-Time application (acquisition from the thermocouple, sending data via Ethernet, looping, etc.). An explanation of Scan Mode and the FPGA will be given later in the presentation.</a:t>
            </a:r>
          </a:p>
          <a:p>
            <a:pPr marL="228600" indent="-228600">
              <a:buAutoNum type="arabicParenR"/>
            </a:pPr>
            <a:r>
              <a:rPr lang="en-US" baseline="0" dirty="0" smtClean="0"/>
              <a:t>Note how the LabVIEW Real-Time VI does have a front panel that will automatically publish values to the development PC. However, this is not typically used except for debugging purposes.</a:t>
            </a:r>
          </a:p>
          <a:p>
            <a:pPr marL="228600" indent="-228600">
              <a:buAutoNum type="arabicParenR"/>
            </a:pPr>
            <a:r>
              <a:rPr lang="en-US" baseline="0" dirty="0" smtClean="0"/>
              <a:t>Open the user interface VI and explain how it will run on the host PC and communicate with the LabVIEW Real-Time application running on the CompactRIO.</a:t>
            </a:r>
          </a:p>
          <a:p>
            <a:pPr marL="228600" indent="-228600">
              <a:buAutoNum type="arabicParenR"/>
            </a:pPr>
            <a:r>
              <a:rPr lang="en-US" baseline="0" dirty="0" smtClean="0"/>
              <a:t>Run the LabVIEW Real-Time and user interface VIs and experiment with warming up the thermocouple and watching the user interface update.</a:t>
            </a:r>
          </a:p>
          <a:p>
            <a:pPr marL="228600" indent="-228600">
              <a:buAutoNum type="arabicParenR"/>
            </a:pPr>
            <a:r>
              <a:rPr lang="en-US" baseline="0" dirty="0" smtClean="0"/>
              <a:t>Stop and close both VIs when finished (as well as the project).</a:t>
            </a:r>
          </a:p>
        </p:txBody>
      </p:sp>
      <p:sp>
        <p:nvSpPr>
          <p:cNvPr id="4" name="Slide Number Placeholder 3"/>
          <p:cNvSpPr>
            <a:spLocks noGrp="1"/>
          </p:cNvSpPr>
          <p:nvPr>
            <p:ph type="sldNum" sz="quarter" idx="10"/>
          </p:nvPr>
        </p:nvSpPr>
        <p:spPr/>
        <p:txBody>
          <a:bodyPr/>
          <a:lstStyle/>
          <a:p>
            <a:fld id="{25733F40-0554-4D2A-BD4C-F5B0CA95F595}"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Presenters</a:t>
            </a:r>
            <a:r>
              <a:rPr lang="en-US" baseline="0" dirty="0" smtClean="0"/>
              <a:t> -</a:t>
            </a:r>
            <a:r>
              <a:rPr lang="en-US" dirty="0" smtClean="0"/>
              <a:t> for</a:t>
            </a:r>
            <a:r>
              <a:rPr lang="en-US" baseline="0" dirty="0" smtClean="0"/>
              <a:t> questions or troubleshooting, please contact:</a:t>
            </a:r>
          </a:p>
          <a:p>
            <a:endParaRPr lang="en-US" baseline="0" dirty="0" smtClean="0"/>
          </a:p>
          <a:p>
            <a:r>
              <a:rPr lang="en-US" baseline="0" dirty="0" smtClean="0"/>
              <a:t>Casey </a:t>
            </a:r>
            <a:r>
              <a:rPr lang="en-US" baseline="0" dirty="0" err="1" smtClean="0"/>
              <a:t>Weltzin</a:t>
            </a:r>
            <a:endParaRPr lang="en-US" baseline="0" dirty="0" smtClean="0"/>
          </a:p>
          <a:p>
            <a:r>
              <a:rPr lang="en-US" baseline="0" dirty="0" smtClean="0"/>
              <a:t>Product Manager, LabVIEW Real-Time</a:t>
            </a:r>
          </a:p>
          <a:p>
            <a:r>
              <a:rPr lang="en-US" baseline="0" dirty="0" smtClean="0"/>
              <a:t>casey.weltzin@ni.com</a:t>
            </a:r>
          </a:p>
          <a:p>
            <a:r>
              <a:rPr lang="en-US" baseline="0" dirty="0" smtClean="0"/>
              <a:t>521.683.6269</a:t>
            </a:r>
          </a:p>
          <a:p>
            <a:endParaRPr lang="en-US" baseline="0" dirty="0" smtClean="0"/>
          </a:p>
          <a:p>
            <a:r>
              <a:rPr lang="en-US" baseline="0" dirty="0" smtClean="0"/>
              <a:t>Estimated time: 5 minutes.</a:t>
            </a:r>
          </a:p>
          <a:p>
            <a:endParaRPr lang="en-US" baseline="0" dirty="0" smtClean="0"/>
          </a:p>
          <a:p>
            <a:r>
              <a:rPr lang="en-US" dirty="0" smtClean="0"/>
              <a:t>Open</a:t>
            </a:r>
            <a:r>
              <a:rPr lang="en-US" baseline="0" dirty="0" smtClean="0"/>
              <a:t> the </a:t>
            </a:r>
            <a:r>
              <a:rPr lang="en-US" dirty="0" smtClean="0"/>
              <a:t> “Demo 2</a:t>
            </a:r>
            <a:r>
              <a:rPr lang="en-US" baseline="0" dirty="0" smtClean="0"/>
              <a:t> </a:t>
            </a:r>
            <a:r>
              <a:rPr lang="en-US" dirty="0" smtClean="0"/>
              <a:t>– Jitter Benchmarking</a:t>
            </a:r>
            <a:r>
              <a:rPr lang="en-US" baseline="0" dirty="0" smtClean="0"/>
              <a:t>” project file (should be loaded on PXI system for NITS). This project contains identical LabVIEW applications that will be run on the real-time CompactRIO hardware and host PC simultaneously to compare jitter between the two targets. </a:t>
            </a:r>
          </a:p>
          <a:p>
            <a:endParaRPr lang="en-US" baseline="0" dirty="0" smtClean="0"/>
          </a:p>
          <a:p>
            <a:r>
              <a:rPr lang="en-US" baseline="0" dirty="0" smtClean="0"/>
              <a:t>This is an open-and-run demo only.</a:t>
            </a:r>
          </a:p>
          <a:p>
            <a:endParaRPr lang="en-US" baseline="0" dirty="0" smtClean="0"/>
          </a:p>
          <a:p>
            <a:r>
              <a:rPr lang="en-US" baseline="0" dirty="0" smtClean="0"/>
              <a:t>Recommended steps:</a:t>
            </a:r>
          </a:p>
          <a:p>
            <a:pPr marL="228600" indent="-228600">
              <a:buAutoNum type="arabicParenR"/>
            </a:pPr>
            <a:r>
              <a:rPr lang="en-US" baseline="0" dirty="0" smtClean="0"/>
              <a:t>Explain that now that the audience is familiar with the basic operation of LabVIEW Real-Time hardware targets, we are going to return to the concept of jitter that is important in many critical applications. Specifically, we will compare the jitter between identical applications running on the real-time CompactRIO target and host PC. Open the Benchmark Demo project file.</a:t>
            </a:r>
          </a:p>
          <a:p>
            <a:pPr marL="228600" indent="-228600">
              <a:buAutoNum type="arabicParenR"/>
            </a:pPr>
            <a:r>
              <a:rPr lang="en-US" baseline="0" dirty="0" smtClean="0"/>
              <a:t>Open and run both the LabVIEW Real-Time and Windows </a:t>
            </a:r>
            <a:r>
              <a:rPr lang="en-US" baseline="0" dirty="0" err="1" smtClean="0"/>
              <a:t>VIs.</a:t>
            </a:r>
            <a:r>
              <a:rPr lang="en-US" baseline="0" dirty="0" smtClean="0"/>
              <a:t> </a:t>
            </a:r>
          </a:p>
          <a:p>
            <a:pPr marL="228600" indent="-228600">
              <a:buAutoNum type="arabicParenR"/>
            </a:pPr>
            <a:r>
              <a:rPr lang="en-US" baseline="0" dirty="0" smtClean="0"/>
              <a:t>Show execution side-by-side and explain the numerical results. You should see large time-delay spikes in the execution of the LabVIEW VI running on Windows. So, while the average execution time is as-programmed, the jitter is very large. Jitter for the same application running on the CompactRIO target should be lower by at least an order of magnitude.</a:t>
            </a:r>
          </a:p>
          <a:p>
            <a:pPr marL="228600" indent="-228600">
              <a:buAutoNum type="arabicParenR"/>
            </a:pPr>
            <a:r>
              <a:rPr lang="en-US" baseline="0" dirty="0" smtClean="0"/>
              <a:t>Stop and close both VIs and the project when finished. </a:t>
            </a:r>
          </a:p>
        </p:txBody>
      </p:sp>
      <p:sp>
        <p:nvSpPr>
          <p:cNvPr id="4" name="Slide Number Placeholder 3"/>
          <p:cNvSpPr>
            <a:spLocks noGrp="1"/>
          </p:cNvSpPr>
          <p:nvPr>
            <p:ph type="sldNum" sz="quarter" idx="10"/>
          </p:nvPr>
        </p:nvSpPr>
        <p:spPr/>
        <p:txBody>
          <a:bodyPr/>
          <a:lstStyle/>
          <a:p>
            <a:fld id="{25733F40-0554-4D2A-BD4C-F5B0CA95F595}"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that we have covered the basics of real-time operating systems and how the LabVIEW Real-Time Module can be used to program embedded hardware targets, let’s look deeper at how programming real-time applications differs from typical LabVIEW applications on Windows.</a:t>
            </a:r>
          </a:p>
          <a:p>
            <a:endParaRPr lang="en-US" baseline="0" dirty="0" smtClean="0"/>
          </a:p>
          <a:p>
            <a:r>
              <a:rPr lang="en-US" baseline="0" dirty="0" smtClean="0"/>
              <a:t>It is important to keep in mind that in order to ensure reliable timing of applications created with the LabVIEW Real-Time module, these applications must be carefully designed. At a high-level, LabVIEW Real-Time VIs typically feature two or more loops. One loop runs critical code with very precise timing (deterministically). The other loops perform other less critical tasks, or tasks that it is not possible to run deterministically.</a:t>
            </a:r>
          </a:p>
          <a:p>
            <a:endParaRPr lang="en-US" baseline="0" dirty="0" smtClean="0"/>
          </a:p>
          <a:p>
            <a:r>
              <a:rPr lang="en-US" baseline="0" dirty="0" smtClean="0"/>
              <a:t>For example, File I/O and Ethernet communication are two operations that do not have predictable timing (their jitter can not be bounded). Therefore, adding these functions in a critical control loop could cause delays in the loop and ultimately cause failure of the system. Separating deterministic and non-deterministic tasks into separate loops helps avoid this problem. </a:t>
            </a:r>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a:t>
            </a:r>
            <a:r>
              <a:rPr lang="en-US" baseline="0" dirty="0" smtClean="0"/>
              <a:t> many loops and background processes running in a typical LabVIEW Real-Time application, what happens when all available CPU cycles are being used? Which loops take priority over others?</a:t>
            </a:r>
          </a:p>
          <a:p>
            <a:endParaRPr lang="en-US" baseline="0" dirty="0" smtClean="0"/>
          </a:p>
          <a:p>
            <a:r>
              <a:rPr lang="en-US" baseline="0" dirty="0" smtClean="0"/>
              <a:t>One of the advantages of a Real-Time OS is the ability to, as a programmer, very precisely control the priority of different tasks to dictate what will happen in this situation. The LabVIEW Real-Time Module makes assigning priorities to loops straightforward with the Timed Loop. Shown here is the Configure Timed Loop dialog box that opens up when you double click on the loop. Note the priority control, which is used to set a relative priority between the loops in a VI. When the CPU bandwidth is limited, the Timed Loop with the highest priority will run while others with a lower priority are “starved”. (VI priorities are ignored for now as this is not intended to be a complete review of RT programming practices).</a:t>
            </a:r>
          </a:p>
          <a:p>
            <a:endParaRPr lang="en-US" baseline="0" dirty="0" smtClean="0"/>
          </a:p>
          <a:p>
            <a:r>
              <a:rPr lang="en-US" baseline="0" dirty="0" smtClean="0"/>
              <a:t>Since this is an introductory session, we do not have time to go into all of the best practices for LabVIEW Real-Time application design. These best practices are shared in the LabVIEW Real-Time Application Development training sessions offered periodically through National Instruments. It is recommended that you take this course prior to deploying your first LabVIEW Real-Time application.</a:t>
            </a:r>
          </a:p>
        </p:txBody>
      </p:sp>
      <p:sp>
        <p:nvSpPr>
          <p:cNvPr id="4" name="Slide Number Placeholder 3"/>
          <p:cNvSpPr>
            <a:spLocks noGrp="1"/>
          </p:cNvSpPr>
          <p:nvPr>
            <p:ph type="sldNum" sz="quarter" idx="10"/>
          </p:nvPr>
        </p:nvSpPr>
        <p:spPr/>
        <p:txBody>
          <a:bodyPr/>
          <a:lstStyle/>
          <a:p>
            <a:fld id="{25733F40-0554-4D2A-BD4C-F5B0CA95F595}"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Presenters</a:t>
            </a:r>
            <a:r>
              <a:rPr lang="en-US" baseline="0" dirty="0" smtClean="0"/>
              <a:t> -</a:t>
            </a:r>
            <a:r>
              <a:rPr lang="en-US" dirty="0" smtClean="0"/>
              <a:t> for</a:t>
            </a:r>
            <a:r>
              <a:rPr lang="en-US" baseline="0" dirty="0" smtClean="0"/>
              <a:t> questions or troubleshooting, please contact:</a:t>
            </a:r>
          </a:p>
          <a:p>
            <a:endParaRPr lang="en-US" baseline="0" dirty="0" smtClean="0"/>
          </a:p>
          <a:p>
            <a:r>
              <a:rPr lang="en-US" baseline="0" dirty="0" smtClean="0"/>
              <a:t>Casey </a:t>
            </a:r>
            <a:r>
              <a:rPr lang="en-US" baseline="0" dirty="0" err="1" smtClean="0"/>
              <a:t>Weltzin</a:t>
            </a:r>
            <a:endParaRPr lang="en-US" baseline="0" dirty="0" smtClean="0"/>
          </a:p>
          <a:p>
            <a:r>
              <a:rPr lang="en-US" baseline="0" dirty="0" smtClean="0"/>
              <a:t>Product Manager, LabVIEW Real-Time</a:t>
            </a:r>
          </a:p>
          <a:p>
            <a:r>
              <a:rPr lang="en-US" baseline="0" dirty="0" smtClean="0"/>
              <a:t>casey.weltzin@ni.com</a:t>
            </a:r>
          </a:p>
          <a:p>
            <a:r>
              <a:rPr lang="en-US" baseline="0" dirty="0" smtClean="0"/>
              <a:t>521.683.6269</a:t>
            </a:r>
          </a:p>
          <a:p>
            <a:endParaRPr lang="en-US" baseline="0" dirty="0" smtClean="0"/>
          </a:p>
          <a:p>
            <a:r>
              <a:rPr lang="en-US" baseline="0" dirty="0" smtClean="0"/>
              <a:t>Estimated time: 5 minutes.</a:t>
            </a:r>
          </a:p>
          <a:p>
            <a:endParaRPr lang="en-US" baseline="0" dirty="0" smtClean="0"/>
          </a:p>
          <a:p>
            <a:r>
              <a:rPr lang="en-US" dirty="0" smtClean="0"/>
              <a:t>Open</a:t>
            </a:r>
            <a:r>
              <a:rPr lang="en-US" baseline="0" dirty="0" smtClean="0"/>
              <a:t> the </a:t>
            </a:r>
            <a:r>
              <a:rPr lang="en-US" dirty="0" smtClean="0"/>
              <a:t> “Demo 3</a:t>
            </a:r>
            <a:r>
              <a:rPr lang="en-US" baseline="0" dirty="0" smtClean="0"/>
              <a:t> </a:t>
            </a:r>
            <a:r>
              <a:rPr lang="en-US" dirty="0" smtClean="0"/>
              <a:t>– Simple PID Motor</a:t>
            </a:r>
            <a:r>
              <a:rPr lang="en-US" baseline="0" dirty="0" smtClean="0"/>
              <a:t> Control System” project file (should be loaded on PXI system for NITS). The goal here is to show a more representative real-time control application as a review of the LabVIEW Real-Time section of this presentation. The LabVIEW Real-Time VI in the project takes encoder feedback from a small servo motor along with a user-defined </a:t>
            </a:r>
            <a:r>
              <a:rPr lang="en-US" baseline="0" dirty="0" err="1" smtClean="0"/>
              <a:t>setpoint</a:t>
            </a:r>
            <a:r>
              <a:rPr lang="en-US" baseline="0" dirty="0" smtClean="0"/>
              <a:t>, and then controls the motor using PID to reach the desired position. The 9505 module is used to measure encoder signals and drive the motor (PWM). </a:t>
            </a:r>
          </a:p>
          <a:p>
            <a:endParaRPr lang="en-US" baseline="0" dirty="0" smtClean="0"/>
          </a:p>
          <a:p>
            <a:r>
              <a:rPr lang="en-US" baseline="0" dirty="0" smtClean="0"/>
              <a:t>Note: Since the FPGA has not been discussed at this point, it is recommended that you focus on only the LabVIEW Real-Time and host VIs in this demo. For demo simplicity, user-defined IO variables are used in the Real-Time and FPGA VIs in this demo rather than the FPGA host interface. The 9505 can not be used in Scan Mode.</a:t>
            </a:r>
          </a:p>
          <a:p>
            <a:endParaRPr lang="en-US" baseline="0" dirty="0" smtClean="0"/>
          </a:p>
          <a:p>
            <a:r>
              <a:rPr lang="en-US" baseline="0" dirty="0" smtClean="0"/>
              <a:t>This is an open-and-run demo only. </a:t>
            </a:r>
          </a:p>
          <a:p>
            <a:endParaRPr lang="en-US" baseline="0" dirty="0" smtClean="0"/>
          </a:p>
          <a:p>
            <a:r>
              <a:rPr lang="en-US" baseline="0" dirty="0" smtClean="0"/>
              <a:t>Recommended steps:</a:t>
            </a:r>
          </a:p>
          <a:p>
            <a:pPr marL="228600" indent="-228600">
              <a:buAutoNum type="arabicParenR"/>
            </a:pPr>
            <a:r>
              <a:rPr lang="en-US" baseline="0" dirty="0" smtClean="0"/>
              <a:t>Open the Simple PID Control Project</a:t>
            </a:r>
          </a:p>
          <a:p>
            <a:pPr marL="228600" indent="-228600">
              <a:buAutoNum type="arabicParenR"/>
            </a:pPr>
            <a:r>
              <a:rPr lang="en-US" baseline="0" dirty="0" smtClean="0"/>
              <a:t>Explain how the architecture is the same as previously discussed (Real-Time VI and host user interface VI). Only now, we will show something more interesting than a simple temperature measurement.</a:t>
            </a:r>
          </a:p>
          <a:p>
            <a:pPr marL="228600" indent="-228600">
              <a:buAutoNum type="arabicParenR"/>
            </a:pPr>
            <a:r>
              <a:rPr lang="en-US" baseline="0" dirty="0" smtClean="0"/>
              <a:t>Open the Real-Time PID Control VI (which will run on the CompactRIO) and explain the main PID control loop (taking encoder measurements and a </a:t>
            </a:r>
            <a:r>
              <a:rPr lang="en-US" baseline="0" dirty="0" err="1" smtClean="0"/>
              <a:t>setpoint</a:t>
            </a:r>
            <a:r>
              <a:rPr lang="en-US" baseline="0" dirty="0" smtClean="0"/>
              <a:t> and using that to control the motor).</a:t>
            </a:r>
          </a:p>
          <a:p>
            <a:pPr marL="228600" indent="-228600">
              <a:buAutoNum type="arabicParenR"/>
            </a:pPr>
            <a:r>
              <a:rPr lang="en-US" baseline="0" dirty="0" smtClean="0"/>
              <a:t>Run the Real-Time VI (it will automatically run the FPGA VI), and open and run the Windows user interface VI. Experiment with changing the position </a:t>
            </a:r>
            <a:r>
              <a:rPr lang="en-US" baseline="0" dirty="0" err="1" smtClean="0"/>
              <a:t>setpoint</a:t>
            </a:r>
            <a:r>
              <a:rPr lang="en-US" baseline="0" dirty="0" smtClean="0"/>
              <a:t> and watch the motor respond. Emphasize that the precise timing made possible by LabVIEW Real-Time helps avoid motor overshoot and provide predictable motor response time to a change in </a:t>
            </a:r>
            <a:r>
              <a:rPr lang="en-US" baseline="0" dirty="0" err="1" smtClean="0"/>
              <a:t>setpoint</a:t>
            </a:r>
            <a:r>
              <a:rPr lang="en-US" baseline="0" dirty="0" smtClean="0"/>
              <a:t>.</a:t>
            </a:r>
          </a:p>
          <a:p>
            <a:pPr marL="228600" indent="-228600">
              <a:buAutoNum type="arabicParenR"/>
            </a:pPr>
            <a:r>
              <a:rPr lang="en-US" baseline="0" dirty="0" smtClean="0"/>
              <a:t>Stop both VIs (use the stop </a:t>
            </a:r>
            <a:r>
              <a:rPr lang="en-US" baseline="0" dirty="0" err="1" smtClean="0"/>
              <a:t>botton</a:t>
            </a:r>
            <a:r>
              <a:rPr lang="en-US" baseline="0" dirty="0" smtClean="0"/>
              <a:t> on the LabVIEW Real-Time VI) and close. Close the project as well.</a:t>
            </a:r>
          </a:p>
        </p:txBody>
      </p:sp>
      <p:sp>
        <p:nvSpPr>
          <p:cNvPr id="4" name="Slide Number Placeholder 3"/>
          <p:cNvSpPr>
            <a:spLocks noGrp="1"/>
          </p:cNvSpPr>
          <p:nvPr>
            <p:ph type="sldNum" sz="quarter" idx="10"/>
          </p:nvPr>
        </p:nvSpPr>
        <p:spPr/>
        <p:txBody>
          <a:bodyPr/>
          <a:lstStyle/>
          <a:p>
            <a:fld id="{25733F40-0554-4D2A-BD4C-F5B0CA95F595}"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77D23CCA-D8EF-4F45-81BD-C0E82121E098}" type="slidenum">
              <a:rPr lang="en-US" smtClean="0"/>
              <a:pPr/>
              <a:t>19</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a:buFont typeface="Arial" pitchFamily="34" charset="0"/>
              <a:buNone/>
            </a:pPr>
            <a:r>
              <a:rPr lang="en-US" dirty="0" smtClean="0"/>
              <a:t>FPGA stands for Field Programmable Gate Array, and FPGAs are</a:t>
            </a:r>
            <a:r>
              <a:rPr lang="en-US" baseline="0" dirty="0" smtClean="0"/>
              <a:t> a key component on most National Instruments embedded hardware targets. They are also used widely by embedded designers in general. </a:t>
            </a:r>
            <a:endParaRPr lang="en-US" dirty="0" smtClean="0"/>
          </a:p>
          <a:p>
            <a:pPr>
              <a:buFont typeface="Arial" pitchFamily="34" charset="0"/>
              <a:buChar char="•"/>
            </a:pPr>
            <a:endParaRPr lang="en-US" dirty="0" smtClean="0"/>
          </a:p>
          <a:p>
            <a:pPr>
              <a:buFontTx/>
              <a:buChar char="-"/>
            </a:pPr>
            <a:r>
              <a:rPr lang="en-US" dirty="0" smtClean="0"/>
              <a:t> FPGA Logic </a:t>
            </a:r>
            <a:r>
              <a:rPr lang="en-US" dirty="0" smtClean="0"/>
              <a:t>Blocks</a:t>
            </a:r>
            <a:r>
              <a:rPr lang="en-US" baseline="0" dirty="0" smtClean="0"/>
              <a:t> are programmed to perform digital logic functions, AND, OR, NAND, XOR, </a:t>
            </a:r>
            <a:r>
              <a:rPr lang="en-US" baseline="0" dirty="0" smtClean="0"/>
              <a:t>etc</a:t>
            </a:r>
          </a:p>
          <a:p>
            <a:pPr>
              <a:buFontTx/>
              <a:buChar char="-"/>
            </a:pPr>
            <a:r>
              <a:rPr lang="en-US" baseline="0" dirty="0" smtClean="0"/>
              <a:t> Programmable </a:t>
            </a:r>
            <a:r>
              <a:rPr lang="en-US" baseline="0" dirty="0" smtClean="0"/>
              <a:t>interconnects </a:t>
            </a:r>
            <a:r>
              <a:rPr lang="en-US" baseline="0" dirty="0" smtClean="0"/>
              <a:t>route signals differently depending on how the chip is programmed</a:t>
            </a:r>
            <a:endParaRPr lang="en-US" baseline="0" dirty="0" smtClean="0"/>
          </a:p>
          <a:p>
            <a:pPr>
              <a:buFontTx/>
              <a:buChar char="-"/>
            </a:pPr>
            <a:r>
              <a:rPr lang="en-US" baseline="0" dirty="0" smtClean="0"/>
              <a:t> Pins can connect to I/O circuitry or other logic</a:t>
            </a:r>
          </a:p>
          <a:p>
            <a:pPr>
              <a:buFontTx/>
              <a:buChar char="-"/>
            </a:pPr>
            <a:r>
              <a:rPr lang="en-US" baseline="0" dirty="0" smtClean="0"/>
              <a:t> Combination </a:t>
            </a:r>
            <a:r>
              <a:rPr lang="en-US" baseline="0" dirty="0" smtClean="0"/>
              <a:t>is </a:t>
            </a:r>
            <a:r>
              <a:rPr lang="en-US" baseline="0" dirty="0" smtClean="0"/>
              <a:t>essentially a </a:t>
            </a:r>
            <a:r>
              <a:rPr lang="en-US" baseline="0" dirty="0" smtClean="0"/>
              <a:t>custom circuit / programmable </a:t>
            </a:r>
            <a:r>
              <a:rPr lang="en-US" baseline="0" dirty="0" smtClean="0"/>
              <a:t>breadboard</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this session, we will discuss real-time and FPGA technology. Specifically, we will talk about the LabVIEW Real-Time and FPGA module add-ins that can be used to develop and deploy code to CPUs running real-time OSs as well as FPGAs.</a:t>
            </a:r>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dirty="0" smtClean="0"/>
              <a:t>So,</a:t>
            </a:r>
            <a:r>
              <a:rPr lang="en-US" baseline="0" dirty="0" smtClean="0"/>
              <a:t> why would a designer want to use a reprogrammable FPGA? These are just some of the reasons:</a:t>
            </a:r>
            <a:endParaRPr lang="en-US"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 </a:t>
            </a:r>
            <a:r>
              <a:rPr lang="en-US" dirty="0" smtClean="0"/>
              <a:t>True Parallelism - </a:t>
            </a:r>
            <a:r>
              <a:rPr lang="en-US" dirty="0" smtClean="0"/>
              <a:t>Whereas</a:t>
            </a:r>
            <a:r>
              <a:rPr lang="en-US" baseline="0" dirty="0" smtClean="0"/>
              <a:t> </a:t>
            </a:r>
            <a:r>
              <a:rPr lang="en-US" baseline="0" dirty="0" smtClean="0"/>
              <a:t>a processor is forced to execute one instruction at a time and use complex scheduling schemes, parallel circuits inside an FPGA operate completely </a:t>
            </a:r>
            <a:r>
              <a:rPr lang="en-US" baseline="0" dirty="0" smtClean="0"/>
              <a:t>independently. </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 F</a:t>
            </a:r>
            <a:r>
              <a:rPr lang="en-US" dirty="0" smtClean="0"/>
              <a:t>PGAs </a:t>
            </a:r>
            <a:r>
              <a:rPr lang="en-US" dirty="0" smtClean="0"/>
              <a:t>certainly have the reliability and determinism of a pure hardware solution. In fact, with LabVIEW FPGA you can specify loop rates of 25ns and faster achieving extremely low jitter. </a:t>
            </a:r>
          </a:p>
          <a:p>
            <a:pPr>
              <a:buFont typeface="Arial" pitchFamily="34" charset="0"/>
              <a:buChar char="•"/>
            </a:pPr>
            <a:endParaRPr lang="en-US" dirty="0" smtClean="0"/>
          </a:p>
          <a:p>
            <a:pPr>
              <a:buFont typeface="Arial" pitchFamily="34" charset="0"/>
              <a:buChar char="•"/>
            </a:pPr>
            <a:r>
              <a:rPr lang="en-US" dirty="0" smtClean="0"/>
              <a:t>FPGAs </a:t>
            </a:r>
            <a:r>
              <a:rPr lang="en-US" dirty="0" smtClean="0"/>
              <a:t>are </a:t>
            </a:r>
            <a:r>
              <a:rPr lang="en-US" dirty="0" smtClean="0"/>
              <a:t>reprogrammable unlike</a:t>
            </a:r>
            <a:r>
              <a:rPr lang="en-US" baseline="0" dirty="0" smtClean="0"/>
              <a:t> other hardware solutions</a:t>
            </a:r>
            <a:r>
              <a:rPr lang="en-US" dirty="0" smtClean="0"/>
              <a:t> (it</a:t>
            </a:r>
            <a:r>
              <a:rPr lang="en-US" baseline="0" dirty="0" smtClean="0"/>
              <a:t> is helpful here</a:t>
            </a:r>
            <a:r>
              <a:rPr lang="en-US" dirty="0" smtClean="0"/>
              <a:t> </a:t>
            </a:r>
            <a:r>
              <a:rPr lang="en-US" dirty="0" smtClean="0"/>
              <a:t>to make the</a:t>
            </a:r>
            <a:r>
              <a:rPr lang="en-US" baseline="0" dirty="0" smtClean="0"/>
              <a:t> comparison to burning a CD. Fixed asic like a CD-R, FPGA like a </a:t>
            </a:r>
            <a:r>
              <a:rPr lang="en-US" baseline="0" dirty="0" smtClean="0"/>
              <a:t>CD-RW)</a:t>
            </a:r>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A1F75D-15AB-4B64-8B8C-89829FDB62F0}" type="slidenum">
              <a:rPr lang="en-US"/>
              <a:pPr/>
              <a:t>21</a:t>
            </a:fld>
            <a:endParaRPr lang="en-US" dirty="0"/>
          </a:p>
        </p:txBody>
      </p:sp>
      <p:sp>
        <p:nvSpPr>
          <p:cNvPr id="208898" name="Rectangle 2"/>
          <p:cNvSpPr>
            <a:spLocks noGrp="1" noRot="1" noChangeAspect="1" noChangeArrowheads="1" noTextEdit="1"/>
          </p:cNvSpPr>
          <p:nvPr>
            <p:ph type="sldImg"/>
          </p:nvPr>
        </p:nvSpPr>
        <p:spPr>
          <a:xfrm>
            <a:off x="1155700" y="695325"/>
            <a:ext cx="4546600" cy="3409950"/>
          </a:xfrm>
          <a:ln/>
        </p:spPr>
      </p:sp>
      <p:sp>
        <p:nvSpPr>
          <p:cNvPr id="208899" name="Rectangle 3"/>
          <p:cNvSpPr>
            <a:spLocks noGrp="1" noChangeArrowheads="1"/>
          </p:cNvSpPr>
          <p:nvPr>
            <p:ph type="body" idx="1"/>
          </p:nvPr>
        </p:nvSpPr>
        <p:spPr>
          <a:xfrm>
            <a:off x="914400" y="4340225"/>
            <a:ext cx="5029200" cy="4116388"/>
          </a:xfrm>
        </p:spPr>
        <p:txBody>
          <a:bodyPr/>
          <a:lstStyle/>
          <a:p>
            <a:pPr>
              <a:buFont typeface="Arial" pitchFamily="34" charset="0"/>
              <a:buNone/>
            </a:pPr>
            <a:r>
              <a:rPr lang="en-US" baseline="0" dirty="0" smtClean="0"/>
              <a:t>Traditionally, engineers that wanted to write code to reconfigure an FPGA had to use a hardware description language (HDL). These languages (e.g. VHDL, </a:t>
            </a:r>
            <a:r>
              <a:rPr lang="en-US" baseline="0" dirty="0" err="1" smtClean="0"/>
              <a:t>Verilog</a:t>
            </a:r>
            <a:r>
              <a:rPr lang="en-US" baseline="0" dirty="0" smtClean="0"/>
              <a:t>) are very different from CPU programming and require specific expertise.</a:t>
            </a:r>
          </a:p>
          <a:p>
            <a:pPr>
              <a:buFont typeface="Arial" pitchFamily="34" charset="0"/>
              <a:buNone/>
            </a:pPr>
            <a:endParaRPr lang="en-US" baseline="0" dirty="0" smtClean="0"/>
          </a:p>
          <a:p>
            <a:pPr>
              <a:buFont typeface="Arial" pitchFamily="34" charset="0"/>
              <a:buNone/>
            </a:pPr>
            <a:r>
              <a:rPr lang="en-US" baseline="0" dirty="0" smtClean="0"/>
              <a:t>The LabVIEW FPGA Module brings the benefits of FPGAs to more engineers, scientists, and embedded designers. You write LabVIEW code, which is very similar to LabVIEW code written for the PC but with a more limited palette and some different programming structures. When you press the Run button in LabVIEW, your code is actually translated to HDL code automatically, and then it is compiled to generate the bit stream that must be sent to the FPGA to allow it to reprogram itself. Finally, the FPGA starts running your code – in hardware.</a:t>
            </a:r>
          </a:p>
          <a:p>
            <a:pPr>
              <a:buFont typeface="Arial" pitchFamily="34" charset="0"/>
              <a:buNone/>
            </a:pPr>
            <a:endParaRPr lang="en-US" baseline="0" dirty="0" smtClean="0"/>
          </a:p>
          <a:p>
            <a:pPr>
              <a:buFont typeface="Arial" pitchFamily="34" charset="0"/>
              <a:buNone/>
            </a:pPr>
            <a:r>
              <a:rPr lang="en-US" baseline="0" dirty="0" smtClean="0"/>
              <a:t>Note that NI’s </a:t>
            </a:r>
            <a:r>
              <a:rPr lang="en-US" baseline="0" dirty="0" smtClean="0"/>
              <a:t>expertise is in graphical programming and we haven’t tried to improve the efficiency of the </a:t>
            </a:r>
            <a:r>
              <a:rPr lang="en-US" baseline="0" dirty="0" smtClean="0"/>
              <a:t>time-consuming compile </a:t>
            </a:r>
            <a:r>
              <a:rPr lang="en-US" baseline="0" dirty="0" smtClean="0"/>
              <a:t>process. This is part of the process when programming  </a:t>
            </a:r>
            <a:r>
              <a:rPr lang="en-US" baseline="0" dirty="0" smtClean="0"/>
              <a:t>FPGAs, as </a:t>
            </a:r>
            <a:r>
              <a:rPr lang="en-US" baseline="0" dirty="0" smtClean="0"/>
              <a:t>code has to be translated into hardware circuitry.</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NI provides many options</a:t>
            </a:r>
            <a:r>
              <a:rPr lang="en-US" baseline="0" dirty="0" smtClean="0"/>
              <a:t> for integrating an FPGA into your designs, whether that means adding an I/O board with an onboard FPGA or building the FPGA into an embedded hardware target:</a:t>
            </a:r>
            <a:endParaRPr lang="en-US" dirty="0" smtClean="0"/>
          </a:p>
          <a:p>
            <a:endParaRPr lang="en-US" dirty="0" smtClean="0"/>
          </a:p>
          <a:p>
            <a:r>
              <a:rPr lang="en-US" dirty="0" smtClean="0"/>
              <a:t>R </a:t>
            </a:r>
            <a:r>
              <a:rPr lang="en-US" dirty="0" smtClean="0"/>
              <a:t>Series</a:t>
            </a:r>
            <a:r>
              <a:rPr lang="en-US" baseline="0" dirty="0" smtClean="0"/>
              <a:t> – integrated </a:t>
            </a:r>
            <a:r>
              <a:rPr lang="en-US" baseline="0" dirty="0" smtClean="0"/>
              <a:t>I/O </a:t>
            </a:r>
            <a:r>
              <a:rPr lang="en-US" baseline="0" dirty="0" smtClean="0"/>
              <a:t>on standard pc form factors like PCI, PCIe, PXI</a:t>
            </a:r>
          </a:p>
          <a:p>
            <a:endParaRPr lang="en-US" baseline="0" dirty="0" smtClean="0"/>
          </a:p>
          <a:p>
            <a:r>
              <a:rPr lang="en-US" baseline="0" dirty="0" smtClean="0"/>
              <a:t>CompactRIO </a:t>
            </a:r>
            <a:r>
              <a:rPr lang="en-US" baseline="0" dirty="0" smtClean="0"/>
              <a:t>– rugged, packaged embedded system with real-time processor and hot swappable i/o modules</a:t>
            </a:r>
          </a:p>
          <a:p>
            <a:endParaRPr lang="en-US" baseline="0" dirty="0" smtClean="0"/>
          </a:p>
          <a:p>
            <a:r>
              <a:rPr lang="en-US" baseline="0" dirty="0" smtClean="0"/>
              <a:t>Single-Board RIO </a:t>
            </a:r>
            <a:r>
              <a:rPr lang="en-US" baseline="0" dirty="0" smtClean="0"/>
              <a:t>– board-only version of cRIO for high volume applications</a:t>
            </a:r>
          </a:p>
          <a:p>
            <a:endParaRPr lang="en-US" baseline="0" dirty="0" smtClean="0"/>
          </a:p>
          <a:p>
            <a:r>
              <a:rPr lang="en-US" baseline="0" dirty="0" smtClean="0"/>
              <a:t>FlexRIO – highest performance on PXI with flexible, customizable adapter </a:t>
            </a:r>
            <a:r>
              <a:rPr lang="en-US" baseline="0" dirty="0" smtClean="0"/>
              <a:t>modules</a:t>
            </a:r>
            <a:endParaRPr lang="en-US" dirty="0" smtClean="0"/>
          </a:p>
        </p:txBody>
      </p:sp>
      <p:sp>
        <p:nvSpPr>
          <p:cNvPr id="4" name="Slide Number Placeholder 3"/>
          <p:cNvSpPr>
            <a:spLocks noGrp="1"/>
          </p:cNvSpPr>
          <p:nvPr>
            <p:ph type="sldNum" sz="quarter" idx="10"/>
          </p:nvPr>
        </p:nvSpPr>
        <p:spPr/>
        <p:txBody>
          <a:bodyPr/>
          <a:lstStyle/>
          <a:p>
            <a:fld id="{27850FA5-503A-45AB-A95F-879005C90D34}"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r>
              <a:rPr lang="en-US" dirty="0" smtClean="0"/>
              <a:t>In practice,</a:t>
            </a:r>
            <a:r>
              <a:rPr lang="en-US" baseline="0" dirty="0" smtClean="0"/>
              <a:t> some common tasks that FPGAs are used for include very high speed control (with very low jitter), custom DAQ or protocols, simulating the behavior of sensors, and especially reducing a large volume of incoming data for later CPU processing. </a:t>
            </a:r>
          </a:p>
        </p:txBody>
      </p:sp>
      <p:sp>
        <p:nvSpPr>
          <p:cNvPr id="45060" name="Slide Number Placeholder 3"/>
          <p:cNvSpPr>
            <a:spLocks noGrp="1"/>
          </p:cNvSpPr>
          <p:nvPr>
            <p:ph type="sldNum" sz="quarter" idx="5"/>
          </p:nvPr>
        </p:nvSpPr>
        <p:spPr>
          <a:noFill/>
        </p:spPr>
        <p:txBody>
          <a:bodyPr/>
          <a:lstStyle/>
          <a:p>
            <a:fld id="{97D05C22-8E00-4117-B424-B97F9001BF75}" type="slidenum">
              <a:rPr lang="en-US" smtClean="0"/>
              <a:pPr/>
              <a:t>23</a:t>
            </a:fld>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p:spPr>
        <p:txBody>
          <a:bodyPr/>
          <a:lstStyle/>
          <a:p>
            <a:pPr>
              <a:buFont typeface="Arial" pitchFamily="34" charset="0"/>
              <a:buNone/>
            </a:pPr>
            <a:r>
              <a:rPr lang="en-US" dirty="0" smtClean="0"/>
              <a:t>For example, shown here is an implementation of SPI created </a:t>
            </a:r>
            <a:r>
              <a:rPr lang="en-US" dirty="0" smtClean="0"/>
              <a:t>in LabVIEW </a:t>
            </a:r>
            <a:r>
              <a:rPr lang="en-US" dirty="0" smtClean="0"/>
              <a:t>FPGA.</a:t>
            </a:r>
            <a:r>
              <a:rPr lang="en-US" baseline="0" dirty="0" smtClean="0"/>
              <a:t> </a:t>
            </a:r>
            <a:r>
              <a:rPr lang="en-US" dirty="0" smtClean="0"/>
              <a:t>The LabVIEW FPGA code</a:t>
            </a:r>
            <a:r>
              <a:rPr lang="en-US" baseline="0" dirty="0" smtClean="0"/>
              <a:t> (bottom) mimics the behavior of the timing diagram (top). Once created, the LabVIEW FPGA code can be copied and pasted multiple times to create a board that has many SPI communication lanes running in parallel.</a:t>
            </a:r>
            <a:endParaRPr lang="en-US" dirty="0" smtClean="0"/>
          </a:p>
          <a:p>
            <a:endParaRPr lang="en-US" baseline="0" dirty="0" smtClean="0"/>
          </a:p>
          <a:p>
            <a:r>
              <a:rPr lang="en-US" baseline="0" dirty="0" smtClean="0"/>
              <a:t>Once again, recall that FPGAs are high-speed, low-jitter, and extremely parallel. They do have some limitations to the amount and type of processing that they can handle (which also depends on FPGA size), but those trade-offs will not be covered in this presentation.</a:t>
            </a:r>
          </a:p>
          <a:p>
            <a:pPr>
              <a:buFont typeface="Arial" pitchFamily="34" charset="0"/>
              <a:buNone/>
            </a:pPr>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p:spPr>
        <p:txBody>
          <a:bodyPr/>
          <a:lstStyle/>
          <a:p>
            <a:pPr lvl="0">
              <a:buFont typeface="Arial" pitchFamily="34" charset="0"/>
              <a:buNone/>
            </a:pPr>
            <a:r>
              <a:rPr lang="en-US" dirty="0" smtClean="0">
                <a:latin typeface="Times"/>
              </a:rPr>
              <a:t>Depending on the processing</a:t>
            </a:r>
            <a:r>
              <a:rPr lang="en-US" baseline="0" dirty="0" smtClean="0">
                <a:latin typeface="Times"/>
              </a:rPr>
              <a:t> task, creating FPGA algorithms can be time consuming (especially given compile times). To speed development, the LabVIEW FPGA Module includes access to a wide variety of IP (intellectual property):</a:t>
            </a:r>
            <a:endParaRPr lang="en-US" dirty="0" smtClean="0">
              <a:latin typeface="Times"/>
            </a:endParaRPr>
          </a:p>
          <a:p>
            <a:pPr lvl="0">
              <a:buFont typeface="Arial" pitchFamily="34" charset="0"/>
              <a:buChar char="•"/>
            </a:pPr>
            <a:endParaRPr lang="en-US" dirty="0" smtClean="0">
              <a:latin typeface="Times"/>
            </a:endParaRPr>
          </a:p>
          <a:p>
            <a:pPr lvl="0">
              <a:buFontTx/>
              <a:buChar char="-"/>
            </a:pPr>
            <a:r>
              <a:rPr lang="en-US" dirty="0" smtClean="0">
                <a:latin typeface="Times"/>
              </a:rPr>
              <a:t> Built-in</a:t>
            </a:r>
            <a:r>
              <a:rPr lang="en-US" baseline="0" dirty="0" smtClean="0">
                <a:latin typeface="Times"/>
              </a:rPr>
              <a:t> IP on the LabVIEW Functions </a:t>
            </a:r>
            <a:r>
              <a:rPr lang="en-US" baseline="0" dirty="0" err="1" smtClean="0">
                <a:latin typeface="Times"/>
              </a:rPr>
              <a:t>Pallette</a:t>
            </a:r>
            <a:endParaRPr lang="en-US" baseline="0" dirty="0" smtClean="0">
              <a:latin typeface="Times"/>
            </a:endParaRPr>
          </a:p>
          <a:p>
            <a:pPr lvl="0">
              <a:buFontTx/>
              <a:buChar char="-"/>
            </a:pPr>
            <a:r>
              <a:rPr lang="en-US" baseline="0" dirty="0" smtClean="0">
                <a:latin typeface="Times"/>
              </a:rPr>
              <a:t> Hundreds of pieces of IP shared on ni.com/</a:t>
            </a:r>
            <a:r>
              <a:rPr lang="en-US" baseline="0" dirty="0" err="1" smtClean="0">
                <a:latin typeface="Times"/>
              </a:rPr>
              <a:t>ipnet</a:t>
            </a:r>
            <a:endParaRPr lang="en-US" baseline="0" dirty="0" smtClean="0">
              <a:latin typeface="Times"/>
            </a:endParaRPr>
          </a:p>
          <a:p>
            <a:pPr lvl="0">
              <a:buFontTx/>
              <a:buChar char="-"/>
            </a:pPr>
            <a:r>
              <a:rPr lang="en-US" dirty="0" smtClean="0">
                <a:latin typeface="Times"/>
              </a:rPr>
              <a:t> Ability to import</a:t>
            </a:r>
            <a:r>
              <a:rPr lang="en-US" baseline="0" dirty="0" smtClean="0">
                <a:latin typeface="Times"/>
              </a:rPr>
              <a:t> HDL IP</a:t>
            </a:r>
          </a:p>
          <a:p>
            <a:pPr lvl="0">
              <a:buFontTx/>
              <a:buChar char="-"/>
            </a:pPr>
            <a:r>
              <a:rPr lang="en-US" baseline="0" dirty="0" smtClean="0">
                <a:latin typeface="Times"/>
              </a:rPr>
              <a:t> *New* LabVIEW now enables importing industry-standard Xilinx CORE Generator libraries</a:t>
            </a:r>
            <a:endParaRPr lang="en-US" dirty="0" smtClean="0">
              <a:latin typeface="Time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let’s tie it all together. There is a reason that the</a:t>
            </a:r>
            <a:r>
              <a:rPr lang="en-US" baseline="0" dirty="0" smtClean="0"/>
              <a:t> LabVIEW Real-Time and FPGA Modules are both included in the same presentation here. </a:t>
            </a:r>
          </a:p>
          <a:p>
            <a:endParaRPr lang="en-US" baseline="0" dirty="0" smtClean="0"/>
          </a:p>
          <a:p>
            <a:r>
              <a:rPr lang="en-US" baseline="0" dirty="0" smtClean="0"/>
              <a:t>Many National Instruments hardware products are based on an architecture that feature CPUs running a real-time OS, an FPGA, and I/O. This architecture is referred to as Reconfigurable I/O, or RIO. You will notice the term RIO in the titles of products like CompactRIO, Single-Board RIO, and </a:t>
            </a:r>
            <a:r>
              <a:rPr lang="en-US" baseline="0" dirty="0" err="1" smtClean="0"/>
              <a:t>FlexRIO</a:t>
            </a:r>
            <a:r>
              <a:rPr lang="en-US" baseline="0" dirty="0" smtClean="0"/>
              <a:t>.</a:t>
            </a:r>
          </a:p>
          <a:p>
            <a:endParaRPr lang="en-US" baseline="0" dirty="0" smtClean="0"/>
          </a:p>
          <a:p>
            <a:r>
              <a:rPr lang="en-US" baseline="0" dirty="0" smtClean="0"/>
              <a:t>When attached directly to I/O, the FPGA can simplify data, perform high-speed control or triggering, or provide reliable safety shut-offs. Then, the FPGA can pass data to the CPU (running LabVIEW Real-Time) for more intensive floating-point processing, logging to disk, or Ethernet transmission of data to a host PC user interface. Many successful designs have been implemented using this architecture.</a:t>
            </a:r>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In the first (LabVIEW</a:t>
            </a:r>
            <a:r>
              <a:rPr lang="en-US" b="0" baseline="0" dirty="0" smtClean="0"/>
              <a:t> Real-Time) part of this presentation, most of the LabVIEW projects we looked at featured two programs (VIs): one to run on the embedded real-time CPU and another to run on the host PC (usually for the user interface). </a:t>
            </a:r>
          </a:p>
          <a:p>
            <a:endParaRPr lang="en-US" b="0" baseline="0" dirty="0" smtClean="0"/>
          </a:p>
          <a:p>
            <a:r>
              <a:rPr lang="en-US" b="0" baseline="0" dirty="0" smtClean="0"/>
              <a:t>Now, we will have three applications in our LabVIEW project: one for the FPGA, another for the real-time CPU, and a third for the remote user interface. In this case, the FPGA and CPU are located on the same CompactRIO device, so they will exchange data using DMA. Just as before, the embedded CPU will exchange data with the host system using Ethernet.</a:t>
            </a:r>
            <a:endParaRPr lang="en-US" b="0" dirty="0"/>
          </a:p>
        </p:txBody>
      </p:sp>
      <p:sp>
        <p:nvSpPr>
          <p:cNvPr id="4" name="Slide Number Placeholder 3"/>
          <p:cNvSpPr>
            <a:spLocks noGrp="1"/>
          </p:cNvSpPr>
          <p:nvPr>
            <p:ph type="sldNum" sz="quarter" idx="10"/>
          </p:nvPr>
        </p:nvSpPr>
        <p:spPr/>
        <p:txBody>
          <a:bodyPr/>
          <a:lstStyle/>
          <a:p>
            <a:fld id="{8E692D42-63E4-4686-BC83-9E9CECD61285}"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why didn’t we need to program the CompactRIO FPGA earlier in</a:t>
            </a:r>
            <a:r>
              <a:rPr lang="en-US" baseline="0" dirty="0" smtClean="0"/>
              <a:t> this presentation (e.g. the temperature monitor)? We took  advantage of a built-in feature known as Scan Mode. </a:t>
            </a:r>
          </a:p>
          <a:p>
            <a:endParaRPr lang="en-US" baseline="0" dirty="0" smtClean="0"/>
          </a:p>
          <a:p>
            <a:r>
              <a:rPr lang="en-US" baseline="0" dirty="0" smtClean="0"/>
              <a:t>Basically, if you want to use a device like the CompactRIO without programming the FPGA, you can use a pre-written </a:t>
            </a:r>
            <a:r>
              <a:rPr lang="en-US" baseline="0" dirty="0" err="1" smtClean="0"/>
              <a:t>bitfile</a:t>
            </a:r>
            <a:r>
              <a:rPr lang="en-US" baseline="0" dirty="0" smtClean="0"/>
              <a:t> for the FPGA that simply reads in I/O and passes those values to the real-time CPU. Or, when you are ready to customize the FPGA to perform high speed control, custom triggering, or other functions you can skip using Scan Mode and write a custom FPGA VI using the LabVIEW FPGA Module.</a:t>
            </a:r>
          </a:p>
          <a:p>
            <a:endParaRPr lang="en-US" baseline="0" dirty="0" smtClean="0"/>
          </a:p>
          <a:p>
            <a:r>
              <a:rPr lang="en-US" baseline="0" dirty="0" smtClean="0"/>
              <a:t>Due to time constraints, we won’t include an in-depth tutorial of using Scan Mode or programming the FPGA here. It is recommended that the audience attend a short CompactRIO hands-on course, and eventually the full LabVIEW Real-Time and FPGA Module training courses prior to developing/deploying their first application.</a:t>
            </a:r>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Presenters</a:t>
            </a:r>
            <a:r>
              <a:rPr lang="en-US" baseline="0" dirty="0" smtClean="0"/>
              <a:t> -</a:t>
            </a:r>
            <a:r>
              <a:rPr lang="en-US" dirty="0" smtClean="0"/>
              <a:t> for</a:t>
            </a:r>
            <a:r>
              <a:rPr lang="en-US" baseline="0" dirty="0" smtClean="0"/>
              <a:t> questions or troubleshooting, please contact:</a:t>
            </a:r>
          </a:p>
          <a:p>
            <a:endParaRPr lang="en-US" baseline="0" dirty="0" smtClean="0"/>
          </a:p>
          <a:p>
            <a:r>
              <a:rPr lang="en-US" baseline="0" dirty="0" smtClean="0"/>
              <a:t>Casey </a:t>
            </a:r>
            <a:r>
              <a:rPr lang="en-US" baseline="0" dirty="0" err="1" smtClean="0"/>
              <a:t>Weltzin</a:t>
            </a:r>
            <a:endParaRPr lang="en-US" baseline="0" dirty="0" smtClean="0"/>
          </a:p>
          <a:p>
            <a:r>
              <a:rPr lang="en-US" baseline="0" dirty="0" smtClean="0"/>
              <a:t>Product Manager, LabVIEW Real-Time</a:t>
            </a:r>
          </a:p>
          <a:p>
            <a:r>
              <a:rPr lang="en-US" baseline="0" dirty="0" smtClean="0"/>
              <a:t>casey.weltzin@ni.com</a:t>
            </a:r>
          </a:p>
          <a:p>
            <a:r>
              <a:rPr lang="en-US" baseline="0" dirty="0" smtClean="0"/>
              <a:t>521.683.6269</a:t>
            </a:r>
          </a:p>
          <a:p>
            <a:endParaRPr lang="en-US" baseline="0" dirty="0" smtClean="0"/>
          </a:p>
          <a:p>
            <a:r>
              <a:rPr lang="en-US" baseline="0" dirty="0" smtClean="0"/>
              <a:t>Estimated time: 5-10 minutes.</a:t>
            </a:r>
          </a:p>
          <a:p>
            <a:endParaRPr lang="en-US" baseline="0" dirty="0" smtClean="0"/>
          </a:p>
          <a:p>
            <a:r>
              <a:rPr lang="en-US" dirty="0" smtClean="0"/>
              <a:t>Open</a:t>
            </a:r>
            <a:r>
              <a:rPr lang="en-US" baseline="0" dirty="0" smtClean="0"/>
              <a:t> the </a:t>
            </a:r>
            <a:r>
              <a:rPr lang="en-US" dirty="0" smtClean="0"/>
              <a:t> “Demo 4</a:t>
            </a:r>
            <a:r>
              <a:rPr lang="en-US" baseline="0" dirty="0" smtClean="0"/>
              <a:t> </a:t>
            </a:r>
            <a:r>
              <a:rPr lang="en-US" dirty="0" smtClean="0"/>
              <a:t>– FPGA Motor Control with Real-Time Commands</a:t>
            </a:r>
            <a:r>
              <a:rPr lang="en-US" baseline="0" dirty="0" smtClean="0"/>
              <a:t>” project file (should be loaded on PXI system for NITS). The goal of this demo is to present a sample use case for both the FPGA and real-time CPU on the CompactRIO. The FPGA is programmed to perform high-speed PID control of the motor using a position </a:t>
            </a:r>
            <a:r>
              <a:rPr lang="en-US" baseline="0" dirty="0" err="1" smtClean="0"/>
              <a:t>setpoint</a:t>
            </a:r>
            <a:r>
              <a:rPr lang="en-US" baseline="0" dirty="0" smtClean="0"/>
              <a:t> passed down from the LabVIEW Real-Time application. The real-time VI generates a function (sine wave, triangle wave, or square wave) to vary the motor position </a:t>
            </a:r>
            <a:r>
              <a:rPr lang="en-US" baseline="0" dirty="0" err="1" smtClean="0"/>
              <a:t>setpoint</a:t>
            </a:r>
            <a:r>
              <a:rPr lang="en-US" baseline="0" dirty="0" smtClean="0"/>
              <a:t> over time. Finally, a user interface application runs on the host PC to control which function is generated as well as the amplitude and frequency.</a:t>
            </a:r>
          </a:p>
          <a:p>
            <a:endParaRPr lang="en-US" baseline="0" dirty="0" smtClean="0"/>
          </a:p>
          <a:p>
            <a:r>
              <a:rPr lang="en-US" baseline="0" dirty="0" smtClean="0"/>
              <a:t>This is an open-and-run demo only. </a:t>
            </a:r>
          </a:p>
          <a:p>
            <a:endParaRPr lang="en-US" baseline="0" dirty="0" smtClean="0"/>
          </a:p>
          <a:p>
            <a:r>
              <a:rPr lang="en-US" baseline="0" dirty="0" smtClean="0"/>
              <a:t>Recommended steps:</a:t>
            </a:r>
          </a:p>
          <a:p>
            <a:pPr marL="228600" indent="-228600">
              <a:buAutoNum type="arabicParenR"/>
            </a:pPr>
            <a:r>
              <a:rPr lang="en-US" baseline="0" dirty="0" smtClean="0"/>
              <a:t>Open the FPGA Motor Control with Real-Time Commands project file</a:t>
            </a:r>
          </a:p>
          <a:p>
            <a:pPr marL="228600" indent="-228600">
              <a:buAutoNum type="arabicParenR"/>
            </a:pPr>
            <a:r>
              <a:rPr lang="en-US" dirty="0" smtClean="0"/>
              <a:t>Open the LabVIEW FPGA</a:t>
            </a:r>
            <a:r>
              <a:rPr lang="en-US" baseline="0" dirty="0" smtClean="0"/>
              <a:t> VI and explain its contents. This VI is responsible for controlling the motor using a PID algorithm, encoder signals from the motor, and a </a:t>
            </a:r>
            <a:r>
              <a:rPr lang="en-US" baseline="0" dirty="0" err="1" smtClean="0"/>
              <a:t>setpoint</a:t>
            </a:r>
            <a:r>
              <a:rPr lang="en-US" baseline="0" dirty="0" smtClean="0"/>
              <a:t> from the LabVIEW Real-Time VI. The motor speed is controlled using a PWM signal. </a:t>
            </a:r>
          </a:p>
          <a:p>
            <a:pPr marL="228600" indent="-228600">
              <a:buAutoNum type="arabicParenR"/>
            </a:pPr>
            <a:r>
              <a:rPr lang="en-US" baseline="0" dirty="0" smtClean="0"/>
              <a:t>Open the LabVIEW Real-Time VI and explain its contents. This VI passes down a </a:t>
            </a:r>
            <a:r>
              <a:rPr lang="en-US" baseline="0" dirty="0" err="1" smtClean="0"/>
              <a:t>setpoint</a:t>
            </a:r>
            <a:r>
              <a:rPr lang="en-US" baseline="0" dirty="0" smtClean="0"/>
              <a:t> to the LabVIEW FPGA VI based on a simple function generator. This way, the motor will move reliably over time according to the function. The Real-Time VI receives an amplitude, frequency, and waveform type via Ethernet from a host application (Shared Variables).</a:t>
            </a:r>
          </a:p>
          <a:p>
            <a:pPr marL="228600" indent="-228600">
              <a:buAutoNum type="arabicParenR"/>
            </a:pPr>
            <a:r>
              <a:rPr lang="en-US" baseline="0" dirty="0" smtClean="0"/>
              <a:t>Open the host VI and explain its contents. This VI takes user input and transmits desired waveform type, amplitude, and frequency to the embedded CompactRIO system. </a:t>
            </a:r>
          </a:p>
          <a:p>
            <a:pPr marL="228600" indent="-228600">
              <a:buAutoNum type="arabicParenR"/>
            </a:pPr>
            <a:r>
              <a:rPr lang="en-US" baseline="0" dirty="0" smtClean="0"/>
              <a:t>Run the LabVIEW Real-Time VI (automatically runs the FPGA VI) and host VI. Experiment with changing the host VI settings and note the impact on the motor movement and UI indicators.</a:t>
            </a:r>
          </a:p>
          <a:p>
            <a:pPr marL="228600" indent="-228600">
              <a:buAutoNum type="arabicParenR"/>
            </a:pPr>
            <a:r>
              <a:rPr lang="en-US" baseline="0" dirty="0" smtClean="0"/>
              <a:t>Optional: show the LabVIEW Real-Time and LabVIEW FPGA interactive debugging panels, and reiterate that these can be helpful for development but are not typically used with deployed applications.</a:t>
            </a:r>
          </a:p>
          <a:p>
            <a:pPr marL="228600" indent="-228600">
              <a:buAutoNum type="arabicParenR"/>
            </a:pPr>
            <a:r>
              <a:rPr lang="en-US" baseline="0" dirty="0" smtClean="0"/>
              <a:t>Stop the real-time VI using the stop button on its debugging panel. Stop the user interface VI. Close all VIs and the project.</a:t>
            </a:r>
          </a:p>
        </p:txBody>
      </p:sp>
      <p:sp>
        <p:nvSpPr>
          <p:cNvPr id="4" name="Slide Number Placeholder 3"/>
          <p:cNvSpPr>
            <a:spLocks noGrp="1"/>
          </p:cNvSpPr>
          <p:nvPr>
            <p:ph type="sldNum" sz="quarter" idx="10"/>
          </p:nvPr>
        </p:nvSpPr>
        <p:spPr/>
        <p:txBody>
          <a:bodyPr/>
          <a:lstStyle/>
          <a:p>
            <a:fld id="{25733F40-0554-4D2A-BD4C-F5B0CA95F595}"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p:spPr>
      </p:sp>
      <p:sp>
        <p:nvSpPr>
          <p:cNvPr id="3860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D4E11F9-6A61-40E3-B6C1-9CCDC2FE9E00}" type="slidenum">
              <a:rPr lang="en-US" smtClean="0"/>
              <a:pPr fontAlgn="base">
                <a:spcBef>
                  <a:spcPct val="0"/>
                </a:spcBef>
                <a:spcAft>
                  <a:spcPct val="0"/>
                </a:spcAft>
                <a:defRPr/>
              </a:pPr>
              <a:t>31</a:t>
            </a:fld>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p:spPr>
      </p:sp>
      <p:sp>
        <p:nvSpPr>
          <p:cNvPr id="4720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1ABB91-A80F-4B52-B38D-F1ACA90C00FB}" type="slidenum">
              <a:rPr lang="en-US" smtClean="0"/>
              <a:pPr fontAlgn="base">
                <a:spcBef>
                  <a:spcPct val="0"/>
                </a:spcBef>
                <a:spcAft>
                  <a:spcPct val="0"/>
                </a:spcAft>
                <a:defRPr/>
              </a:pPr>
              <a:t>32</a:t>
            </a:fld>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p:cNvSpPr>
            <a:spLocks noGrp="1" noRot="1" noChangeAspect="1" noTextEdit="1"/>
          </p:cNvSpPr>
          <p:nvPr>
            <p:ph type="sldImg"/>
          </p:nvPr>
        </p:nvSpPr>
        <p:spPr bwMode="auto">
          <a:noFill/>
          <a:ln>
            <a:solidFill>
              <a:srgbClr val="000000"/>
            </a:solidFill>
            <a:miter lim="800000"/>
            <a:headEnd/>
            <a:tailEnd/>
          </a:ln>
        </p:spPr>
      </p:sp>
      <p:sp>
        <p:nvSpPr>
          <p:cNvPr id="553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2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FF1354-86BC-4B59-BFCC-273AD355652B}" type="slidenum">
              <a:rPr lang="en-US" smtClean="0"/>
              <a:pPr fontAlgn="base">
                <a:spcBef>
                  <a:spcPct val="0"/>
                </a:spcBef>
                <a:spcAft>
                  <a:spcPct val="0"/>
                </a:spcAft>
                <a:defRPr/>
              </a:pPr>
              <a:t>33</a:t>
            </a:fld>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start by considering some “critical</a:t>
            </a:r>
            <a:r>
              <a:rPr lang="en-US" baseline="0" dirty="0" smtClean="0"/>
              <a:t> applications”. </a:t>
            </a:r>
          </a:p>
          <a:p>
            <a:endParaRPr lang="en-US" baseline="0" dirty="0" smtClean="0"/>
          </a:p>
          <a:p>
            <a:pPr>
              <a:buFontTx/>
              <a:buChar char="-"/>
            </a:pPr>
            <a:r>
              <a:rPr lang="en-US" baseline="0" dirty="0" smtClean="0"/>
              <a:t>One type of application that can be considered critical is a category called event response. For example, imagine an air-bag system. The system must perform its intended task (deploying the air-bag) within a certain amount of time very reliably. If it takes too long, then the system is completely useless. The passenger may be seriously injured or even die.</a:t>
            </a:r>
          </a:p>
          <a:p>
            <a:pPr>
              <a:buFontTx/>
              <a:buChar char="-"/>
            </a:pPr>
            <a:endParaRPr lang="en-US" baseline="0" dirty="0" smtClean="0"/>
          </a:p>
          <a:p>
            <a:pPr>
              <a:buFontTx/>
              <a:buChar char="-"/>
            </a:pPr>
            <a:r>
              <a:rPr lang="en-US" baseline="0" dirty="0" smtClean="0"/>
              <a:t> Another type of critical application is closed-loop control. Consider any aircraft. Sensors must detect when the aircraft is tilted in a given direction, and then a control system must act in a certain amount of time to adjust flight surfaces to compensate for that tilt. If the delay between input and output is too great, the aircraft will fall out of the sky.</a:t>
            </a:r>
          </a:p>
          <a:p>
            <a:pPr>
              <a:buFontTx/>
              <a:buChar char="-"/>
            </a:pPr>
            <a:endParaRPr lang="en-US" baseline="0" dirty="0" smtClean="0"/>
          </a:p>
          <a:p>
            <a:pPr>
              <a:buFontTx/>
              <a:buChar char="-"/>
            </a:pPr>
            <a:r>
              <a:rPr lang="en-US" baseline="0" dirty="0" smtClean="0"/>
              <a:t> Finally, a third type of critical application is testing in situations where data is extremely important. For example, imagine a test system that it set up to monitor strain levels on a bridge over the course of a week to evaluate whether certain segments need to be replaced. If the test system takes data periodically and misses some data points, then a large vehicle could drive over and the strain data could be lost during that time. In the end, engineers may make the wrong decision about replacing bridge segments. Here, the system timing requirements may be more relaxed (maybe a sample every few seconds), but reliability is still very important.</a:t>
            </a:r>
          </a:p>
          <a:p>
            <a:pPr>
              <a:buFontTx/>
              <a:buChar char="-"/>
            </a:pPr>
            <a:endParaRPr lang="en-US" baseline="0" dirty="0"/>
          </a:p>
          <a:p>
            <a:pPr>
              <a:buFontTx/>
              <a:buNone/>
            </a:pPr>
            <a:r>
              <a:rPr lang="en-US" baseline="0" dirty="0" smtClean="0"/>
              <a:t>What do these all have in common? These systems are characterized by a need for reliability (up-time) and in many cases precise timing as well.</a:t>
            </a:r>
          </a:p>
        </p:txBody>
      </p:sp>
      <p:sp>
        <p:nvSpPr>
          <p:cNvPr id="4" name="Slide Number Placeholder 3"/>
          <p:cNvSpPr>
            <a:spLocks noGrp="1"/>
          </p:cNvSpPr>
          <p:nvPr>
            <p:ph type="sldNum" sz="quarter" idx="10"/>
          </p:nvPr>
        </p:nvSpPr>
        <p:spPr/>
        <p:txBody>
          <a:bodyPr/>
          <a:lstStyle/>
          <a:p>
            <a:fld id="{25733F40-0554-4D2A-BD4C-F5B0CA95F595}"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45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how do we build these systems?</a:t>
            </a:r>
            <a:r>
              <a:rPr lang="en-US" baseline="0" dirty="0" smtClean="0"/>
              <a:t> Well, a first-pass solution might be to use some kind of a computer running a general-purpose operating system (OS) such as Windows. However, there are a few reasons why this type of system isn’t a good fit for critical applications.</a:t>
            </a:r>
          </a:p>
          <a:p>
            <a:endParaRPr lang="en-US" baseline="0" dirty="0" smtClean="0"/>
          </a:p>
          <a:p>
            <a:r>
              <a:rPr lang="en-US" baseline="0" dirty="0" smtClean="0"/>
              <a:t>General-purpose OSs are designed to ensure that all tasks receive some CPU time, which is great for users that need a responsive UI (e.g. the mouse cursor updates on the screen even when a program is using a lot of CPU cycles). However, this means that if a critical application is running, it may be ignored for some time so that a lesser priority application receives some CPU cycles. If that critical application is something like a flight control system, then the system may fail (i.e. the airplane could fall out of the sky).</a:t>
            </a:r>
          </a:p>
          <a:p>
            <a:endParaRPr lang="en-US" baseline="0" dirty="0" smtClean="0"/>
          </a:p>
          <a:p>
            <a:r>
              <a:rPr lang="en-US" baseline="0" dirty="0" smtClean="0"/>
              <a:t>Note that the conclusion here is not that general-purpose OSs are “bad”. They are simply designed for a different use case than critical applications.</a:t>
            </a:r>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if general-purpose OSs aren’t the right solution, then what do we need? Let’s consider the timing between iterations of a critical program (e.g. flight control system). Imagine that the loop rate of the application is programmed to be 2 </a:t>
            </a:r>
            <a:r>
              <a:rPr lang="en-US" baseline="0" dirty="0" err="1" smtClean="0"/>
              <a:t>ms.</a:t>
            </a:r>
            <a:r>
              <a:rPr lang="en-US" baseline="0" dirty="0" smtClean="0"/>
              <a:t> The first iteration may take 2 ms, while the second iteration may be a bit faster due to less interrupts or other applications that demand CPU time. Likewise, the timing of each subsequent loop iteration will vary by a certain amount.</a:t>
            </a:r>
          </a:p>
          <a:p>
            <a:endParaRPr lang="en-US" baseline="0" dirty="0" smtClean="0"/>
          </a:p>
          <a:p>
            <a:r>
              <a:rPr lang="en-US" baseline="0" dirty="0" smtClean="0"/>
              <a:t>On average, the varying loop periods should equal about 2 </a:t>
            </a:r>
            <a:r>
              <a:rPr lang="en-US" baseline="0" dirty="0" err="1" smtClean="0"/>
              <a:t>ms.</a:t>
            </a:r>
            <a:r>
              <a:rPr lang="en-US" baseline="0" dirty="0" smtClean="0"/>
              <a:t> We can then measure the variation in time between the average and the worst-case deviation – this is called “jitter”. In practice, jitter can be measured in different ways, but the main point is that it is a measure of the variation in timing between program iterations.</a:t>
            </a:r>
          </a:p>
        </p:txBody>
      </p:sp>
      <p:sp>
        <p:nvSpPr>
          <p:cNvPr id="4" name="Slide Number Placeholder 3"/>
          <p:cNvSpPr>
            <a:spLocks noGrp="1"/>
          </p:cNvSpPr>
          <p:nvPr>
            <p:ph type="sldNum" sz="quarter" idx="10"/>
          </p:nvPr>
        </p:nvSpPr>
        <p:spPr/>
        <p:txBody>
          <a:bodyPr/>
          <a:lstStyle/>
          <a:p>
            <a:fld id="{25733F40-0554-4D2A-BD4C-F5B0CA95F595}"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a:t>
            </a:r>
            <a:r>
              <a:rPr lang="en-US" baseline="0" dirty="0" smtClean="0"/>
              <a:t> critical applications, we need to ensure that the jitter is small to avoid a situation where one iteration takes too long and the system fails (e.g. the airbag fails to deploy, the plane falls out of the sky, or the bridge measurement isn’t taken). </a:t>
            </a:r>
            <a:endParaRPr lang="en-US" baseline="0" dirty="0"/>
          </a:p>
          <a:p>
            <a:endParaRPr lang="en-US" baseline="0" dirty="0"/>
          </a:p>
          <a:p>
            <a:r>
              <a:rPr lang="en-US" baseline="0" dirty="0" smtClean="0"/>
              <a:t>Ideally, the jitter would have some maximum bound that would never be exceeded. Applications or operations that have this maximum bound are called “deterministic”. Entire systems that can predictably meet a worst-case time constraint can also be referred to </a:t>
            </a:r>
            <a:r>
              <a:rPr lang="en-US" baseline="0" smtClean="0"/>
              <a:t>as deterministic.</a:t>
            </a:r>
            <a:endParaRPr lang="en-US" baseline="0"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what kind of operating</a:t>
            </a:r>
            <a:r>
              <a:rPr lang="en-US" baseline="0" dirty="0" smtClean="0"/>
              <a:t> system can meet these constraints (low, bounded jitter)? A category of OSs called Real-Time Operating Systems (RTOSs) exist that are designed differently than general-purpose OSs. They use advanced schedulers to ensure that important pieces of code take priority over other less important pieces (based on input from the designer). In addition, they minimize the latencies associated with interrupts and thread switching in order to reduce program jitter.</a:t>
            </a:r>
          </a:p>
          <a:p>
            <a:endParaRPr lang="en-US" baseline="0" dirty="0" smtClean="0"/>
          </a:p>
          <a:p>
            <a:r>
              <a:rPr lang="en-US" baseline="0" dirty="0" smtClean="0"/>
              <a:t>The end result is that systems featuring real-time OSs </a:t>
            </a:r>
            <a:r>
              <a:rPr lang="en-US" u="sng" baseline="0" dirty="0" smtClean="0"/>
              <a:t>that are programmed correctly</a:t>
            </a:r>
            <a:r>
              <a:rPr lang="en-US" baseline="0" dirty="0" smtClean="0"/>
              <a:t> can present a lower risk of failure – something that is important for critical applications that require precise timing or reliable operation over an extended period of time.</a:t>
            </a:r>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practice, an</a:t>
            </a:r>
            <a:r>
              <a:rPr lang="en-US" baseline="0" dirty="0" smtClean="0"/>
              <a:t> entire real-time system is made up of more than just the operating system. Development tools are needed that can generate applications to run on the real-time OS. Keep in mind that these real-time systems are often dedicated stand-alone systems and so development is done from a different computer. Debugging and analysis tools are also needed that can communicate between the development machine and embedded target to ensure correct operation.</a:t>
            </a:r>
          </a:p>
          <a:p>
            <a:endParaRPr lang="en-US" baseline="0" dirty="0" smtClean="0"/>
          </a:p>
          <a:p>
            <a:r>
              <a:rPr lang="en-US" baseline="0" dirty="0" smtClean="0"/>
              <a:t>In addition, the real-time operating system must have drivers for both the underlying system hardware and any additional I/O devices – that are explicitly programmed with low jitter in mind. The entire real-time system is only as good as the worst component; all of these pieces need to work together so that the whole system is reliable and has precise timing.</a:t>
            </a:r>
            <a:endParaRPr lang="en-US" dirty="0"/>
          </a:p>
        </p:txBody>
      </p:sp>
      <p:sp>
        <p:nvSpPr>
          <p:cNvPr id="4" name="Slide Number Placeholder 3"/>
          <p:cNvSpPr>
            <a:spLocks noGrp="1"/>
          </p:cNvSpPr>
          <p:nvPr>
            <p:ph type="sldNum" sz="quarter" idx="10"/>
          </p:nvPr>
        </p:nvSpPr>
        <p:spPr/>
        <p:txBody>
          <a:bodyPr/>
          <a:lstStyle/>
          <a:p>
            <a:fld id="{25733F40-0554-4D2A-BD4C-F5B0CA95F595}"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endParaRPr lang="en-US" dirty="0">
              <a:latin typeface="Times"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1" fontAlgn="base" hangingPunct="1">
        <a:spcBef>
          <a:spcPct val="0"/>
        </a:spcBef>
        <a:spcAft>
          <a:spcPct val="0"/>
        </a:spcAft>
        <a:defRPr sz="4000" b="1">
          <a:solidFill>
            <a:srgbClr val="006699"/>
          </a:solidFill>
          <a:latin typeface="+mj-lt"/>
          <a:ea typeface="ＭＳ Ｐゴシック" pitchFamily="-106" charset="-128"/>
          <a:cs typeface="ＭＳ Ｐゴシック" pitchFamily="-106" charset="-128"/>
        </a:defRPr>
      </a:lvl1pPr>
      <a:lvl2pPr algn="l" rtl="0" eaLnBrk="1" fontAlgn="base" hangingPunct="1">
        <a:spcBef>
          <a:spcPct val="0"/>
        </a:spcBef>
        <a:spcAft>
          <a:spcPct val="0"/>
        </a:spcAft>
        <a:defRPr sz="4000" b="1">
          <a:solidFill>
            <a:srgbClr val="006699"/>
          </a:solidFill>
          <a:latin typeface="Arial Narrow" pitchFamily="-106" charset="0"/>
          <a:ea typeface="ＭＳ Ｐゴシック" pitchFamily="-106" charset="-128"/>
          <a:cs typeface="ＭＳ Ｐゴシック" pitchFamily="-106" charset="-128"/>
        </a:defRPr>
      </a:lvl2pPr>
      <a:lvl3pPr algn="l" rtl="0" eaLnBrk="1" fontAlgn="base" hangingPunct="1">
        <a:spcBef>
          <a:spcPct val="0"/>
        </a:spcBef>
        <a:spcAft>
          <a:spcPct val="0"/>
        </a:spcAft>
        <a:defRPr sz="4000" b="1">
          <a:solidFill>
            <a:srgbClr val="006699"/>
          </a:solidFill>
          <a:latin typeface="Arial Narrow" pitchFamily="-106" charset="0"/>
          <a:ea typeface="ＭＳ Ｐゴシック" pitchFamily="-106" charset="-128"/>
          <a:cs typeface="ＭＳ Ｐゴシック" pitchFamily="-106" charset="-128"/>
        </a:defRPr>
      </a:lvl3pPr>
      <a:lvl4pPr algn="l" rtl="0" eaLnBrk="1" fontAlgn="base" hangingPunct="1">
        <a:spcBef>
          <a:spcPct val="0"/>
        </a:spcBef>
        <a:spcAft>
          <a:spcPct val="0"/>
        </a:spcAft>
        <a:defRPr sz="4000" b="1">
          <a:solidFill>
            <a:srgbClr val="006699"/>
          </a:solidFill>
          <a:latin typeface="Arial Narrow" pitchFamily="-106" charset="0"/>
          <a:ea typeface="ＭＳ Ｐゴシック" pitchFamily="-106" charset="-128"/>
          <a:cs typeface="ＭＳ Ｐゴシック" pitchFamily="-106" charset="-128"/>
        </a:defRPr>
      </a:lvl4pPr>
      <a:lvl5pPr algn="l" rtl="0" eaLnBrk="1" fontAlgn="base" hangingPunct="1">
        <a:spcBef>
          <a:spcPct val="0"/>
        </a:spcBef>
        <a:spcAft>
          <a:spcPct val="0"/>
        </a:spcAft>
        <a:defRPr sz="4000" b="1">
          <a:solidFill>
            <a:srgbClr val="006699"/>
          </a:solidFill>
          <a:latin typeface="Arial Narrow" pitchFamily="-106" charset="0"/>
          <a:ea typeface="ＭＳ Ｐゴシック" pitchFamily="-106" charset="-128"/>
          <a:cs typeface="ＭＳ Ｐゴシック" pitchFamily="-106" charset="-128"/>
        </a:defRPr>
      </a:lvl5pPr>
      <a:lvl6pPr marL="457200" algn="l" rtl="0" eaLnBrk="1" fontAlgn="base" hangingPunct="1">
        <a:spcBef>
          <a:spcPct val="0"/>
        </a:spcBef>
        <a:spcAft>
          <a:spcPct val="0"/>
        </a:spcAft>
        <a:defRPr sz="4000" b="1">
          <a:solidFill>
            <a:srgbClr val="006699"/>
          </a:solidFill>
          <a:latin typeface="Arial Narrow" pitchFamily="-106" charset="0"/>
        </a:defRPr>
      </a:lvl6pPr>
      <a:lvl7pPr marL="914400" algn="l" rtl="0" eaLnBrk="1" fontAlgn="base" hangingPunct="1">
        <a:spcBef>
          <a:spcPct val="0"/>
        </a:spcBef>
        <a:spcAft>
          <a:spcPct val="0"/>
        </a:spcAft>
        <a:defRPr sz="4000" b="1">
          <a:solidFill>
            <a:srgbClr val="006699"/>
          </a:solidFill>
          <a:latin typeface="Arial Narrow" pitchFamily="-106" charset="0"/>
        </a:defRPr>
      </a:lvl7pPr>
      <a:lvl8pPr marL="1371600" algn="l" rtl="0" eaLnBrk="1" fontAlgn="base" hangingPunct="1">
        <a:spcBef>
          <a:spcPct val="0"/>
        </a:spcBef>
        <a:spcAft>
          <a:spcPct val="0"/>
        </a:spcAft>
        <a:defRPr sz="4000" b="1">
          <a:solidFill>
            <a:srgbClr val="006699"/>
          </a:solidFill>
          <a:latin typeface="Arial Narrow" pitchFamily="-106" charset="0"/>
        </a:defRPr>
      </a:lvl8pPr>
      <a:lvl9pPr marL="1828800" algn="l" rtl="0" eaLnBrk="1" fontAlgn="base" hangingPunct="1">
        <a:spcBef>
          <a:spcPct val="0"/>
        </a:spcBef>
        <a:spcAft>
          <a:spcPct val="0"/>
        </a:spcAft>
        <a:defRPr sz="4000" b="1">
          <a:solidFill>
            <a:srgbClr val="006699"/>
          </a:solidFill>
          <a:latin typeface="Arial Narrow" pitchFamily="-106"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pitchFamily="-106" charset="-128"/>
          <a:cs typeface="ＭＳ Ｐゴシック" pitchFamily="-106" charset="-128"/>
        </a:defRPr>
      </a:lvl1pPr>
      <a:lvl2pPr marL="742950" indent="-285750" algn="l" rtl="0" eaLnBrk="1" fontAlgn="base" hangingPunct="1">
        <a:spcBef>
          <a:spcPct val="20000"/>
        </a:spcBef>
        <a:spcAft>
          <a:spcPct val="0"/>
        </a:spcAft>
        <a:buSzPct val="80000"/>
        <a:buFont typeface="Wingdings" charset="2"/>
        <a:buChar char="§"/>
        <a:defRPr sz="2800">
          <a:solidFill>
            <a:schemeClr val="tx1"/>
          </a:solidFill>
          <a:latin typeface="+mn-lt"/>
          <a:ea typeface="ＭＳ Ｐゴシック" pitchFamily="-106" charset="-128"/>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pitchFamily="-106" charset="-128"/>
        </a:defRPr>
      </a:lvl3pPr>
      <a:lvl4pPr marL="1600200" indent="-228600" algn="l" rtl="0" eaLnBrk="1" fontAlgn="base" hangingPunct="1">
        <a:spcBef>
          <a:spcPct val="20000"/>
        </a:spcBef>
        <a:spcAft>
          <a:spcPct val="0"/>
        </a:spcAft>
        <a:buFont typeface="Wingdings" charset="2"/>
        <a:buChar char="§"/>
        <a:defRPr sz="2000">
          <a:solidFill>
            <a:schemeClr val="tx1"/>
          </a:solidFill>
          <a:latin typeface="+mn-lt"/>
          <a:ea typeface="ＭＳ Ｐゴシック" pitchFamily="-106" charset="-128"/>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tiff"/><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7.png"/><Relationship Id="rId4" Type="http://schemas.openxmlformats.org/officeDocument/2006/relationships/image" Target="../media/image62.tiff"/></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0" y="2209800"/>
            <a:ext cx="9144000" cy="1143000"/>
          </a:xfrm>
        </p:spPr>
        <p:txBody>
          <a:bodyPr>
            <a:normAutofit fontScale="90000"/>
          </a:bodyPr>
          <a:lstStyle/>
          <a:p>
            <a:r>
              <a:rPr lang="en-US" dirty="0" smtClean="0"/>
              <a:t>Introduction to LabVIEW Real-Time and FPGA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LabVIEW Real-Time Module</a:t>
            </a:r>
            <a:endParaRPr lang="en-US" dirty="0"/>
          </a:p>
        </p:txBody>
      </p:sp>
      <p:sp>
        <p:nvSpPr>
          <p:cNvPr id="3" name="Content Placeholder 2"/>
          <p:cNvSpPr>
            <a:spLocks noGrp="1"/>
          </p:cNvSpPr>
          <p:nvPr>
            <p:ph idx="1"/>
          </p:nvPr>
        </p:nvSpPr>
        <p:spPr>
          <a:xfrm>
            <a:off x="685800" y="1447800"/>
            <a:ext cx="6705600" cy="4419600"/>
          </a:xfrm>
        </p:spPr>
        <p:txBody>
          <a:bodyPr/>
          <a:lstStyle/>
          <a:p>
            <a:r>
              <a:rPr lang="en-US" sz="2800" dirty="0" smtClean="0"/>
              <a:t>Deterministic, hard real-time performance</a:t>
            </a:r>
            <a:br>
              <a:rPr lang="en-US" sz="2800" dirty="0" smtClean="0"/>
            </a:br>
            <a:r>
              <a:rPr lang="en-US" sz="2800" dirty="0" smtClean="0"/>
              <a:t>(with SMP support)</a:t>
            </a:r>
          </a:p>
          <a:p>
            <a:endParaRPr lang="en-US" sz="2800" dirty="0" smtClean="0"/>
          </a:p>
          <a:p>
            <a:r>
              <a:rPr lang="en-US" sz="2800" dirty="0" smtClean="0"/>
              <a:t>Compiler, Linker, Debugging, RTOS, and board support included</a:t>
            </a:r>
            <a:br>
              <a:rPr lang="en-US" sz="2800" dirty="0" smtClean="0"/>
            </a:br>
            <a:r>
              <a:rPr lang="en-US" sz="2800" dirty="0" smtClean="0"/>
              <a:t>(requires LabVIEW Full or Pro)</a:t>
            </a:r>
          </a:p>
          <a:p>
            <a:endParaRPr lang="en-US" sz="2800" dirty="0" smtClean="0"/>
          </a:p>
          <a:p>
            <a:r>
              <a:rPr lang="en-US" sz="2800" dirty="0" smtClean="0"/>
              <a:t>Hundreds of real-time drivers and analysis functions available</a:t>
            </a:r>
            <a:endParaRPr lang="en-US" sz="2800" dirty="0"/>
          </a:p>
        </p:txBody>
      </p:sp>
      <p:pic>
        <p:nvPicPr>
          <p:cNvPr id="4" name="Picture 6" descr="realtime_icon"/>
          <p:cNvPicPr>
            <a:picLocks noChangeAspect="1" noChangeArrowheads="1"/>
          </p:cNvPicPr>
          <p:nvPr/>
        </p:nvPicPr>
        <p:blipFill>
          <a:blip r:embed="rId3" cstate="print"/>
          <a:srcRect l="12710" r="19506"/>
          <a:stretch>
            <a:fillRect/>
          </a:stretch>
        </p:blipFill>
        <p:spPr bwMode="auto">
          <a:xfrm>
            <a:off x="7620000" y="2743200"/>
            <a:ext cx="1219200"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LabVIEW Real-Time Hardware Targets</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6619973" y="4038600"/>
            <a:ext cx="2304329" cy="1676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6852097" y="1981200"/>
            <a:ext cx="1453703" cy="180022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cstate="print"/>
          <a:srcRect/>
          <a:stretch>
            <a:fillRect/>
          </a:stretch>
        </p:blipFill>
        <p:spPr bwMode="auto">
          <a:xfrm>
            <a:off x="3581400" y="4114800"/>
            <a:ext cx="2743200" cy="1488956"/>
          </a:xfrm>
          <a:prstGeom prst="rect">
            <a:avLst/>
          </a:prstGeom>
          <a:noFill/>
          <a:ln w="9525">
            <a:noFill/>
            <a:miter lim="800000"/>
            <a:headEnd/>
            <a:tailEnd/>
          </a:ln>
          <a:effectLst/>
        </p:spPr>
      </p:pic>
      <p:pic>
        <p:nvPicPr>
          <p:cNvPr id="8" name="Picture 4" descr="C:\Users\cweltzin.AMER\Desktop\02040802.tif"/>
          <p:cNvPicPr>
            <a:picLocks noChangeAspect="1" noChangeArrowheads="1"/>
          </p:cNvPicPr>
          <p:nvPr/>
        </p:nvPicPr>
        <p:blipFill>
          <a:blip r:embed="rId6" cstate="print"/>
          <a:srcRect l="2443" t="7692"/>
          <a:stretch>
            <a:fillRect/>
          </a:stretch>
        </p:blipFill>
        <p:spPr bwMode="auto">
          <a:xfrm>
            <a:off x="3733800" y="2362200"/>
            <a:ext cx="2209800" cy="914400"/>
          </a:xfrm>
          <a:prstGeom prst="rect">
            <a:avLst/>
          </a:prstGeom>
          <a:noFill/>
        </p:spPr>
      </p:pic>
      <p:pic>
        <p:nvPicPr>
          <p:cNvPr id="1030" name="Picture 6"/>
          <p:cNvPicPr>
            <a:picLocks noChangeAspect="1" noChangeArrowheads="1"/>
          </p:cNvPicPr>
          <p:nvPr/>
        </p:nvPicPr>
        <p:blipFill>
          <a:blip r:embed="rId7" cstate="print"/>
          <a:srcRect/>
          <a:stretch>
            <a:fillRect/>
          </a:stretch>
        </p:blipFill>
        <p:spPr bwMode="auto">
          <a:xfrm>
            <a:off x="457200" y="4038600"/>
            <a:ext cx="2534478" cy="15240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8" cstate="print"/>
          <a:srcRect/>
          <a:stretch>
            <a:fillRect/>
          </a:stretch>
        </p:blipFill>
        <p:spPr bwMode="auto">
          <a:xfrm>
            <a:off x="685800" y="2057400"/>
            <a:ext cx="2047875" cy="1533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Different Model for Development, Deployment, and Debugging</a:t>
            </a:r>
            <a:endParaRPr lang="en-US" dirty="0"/>
          </a:p>
        </p:txBody>
      </p:sp>
      <p:sp>
        <p:nvSpPr>
          <p:cNvPr id="4" name="TextBox 3"/>
          <p:cNvSpPr txBox="1"/>
          <p:nvPr/>
        </p:nvSpPr>
        <p:spPr>
          <a:xfrm>
            <a:off x="2313358" y="5181600"/>
            <a:ext cx="1649042" cy="408623"/>
          </a:xfrm>
          <a:prstGeom prst="roundRect">
            <a:avLst/>
          </a:prstGeom>
          <a:solidFill>
            <a:schemeClr val="bg1">
              <a:lumMod val="85000"/>
            </a:schemeClr>
          </a:solidFill>
          <a:ln>
            <a:solidFill>
              <a:schemeClr val="bg1">
                <a:lumMod val="75000"/>
              </a:schemeClr>
            </a:solidFill>
          </a:ln>
        </p:spPr>
        <p:txBody>
          <a:bodyPr wrap="none" rtlCol="0">
            <a:spAutoFit/>
          </a:bodyPr>
          <a:lstStyle/>
          <a:p>
            <a:r>
              <a:rPr lang="en-US" dirty="0" smtClean="0"/>
              <a:t>Development PC</a:t>
            </a:r>
            <a:endParaRPr lang="en-US" dirty="0"/>
          </a:p>
        </p:txBody>
      </p:sp>
      <p:sp>
        <p:nvSpPr>
          <p:cNvPr id="5" name="TextBox 4"/>
          <p:cNvSpPr txBox="1"/>
          <p:nvPr/>
        </p:nvSpPr>
        <p:spPr>
          <a:xfrm>
            <a:off x="5765523" y="5153977"/>
            <a:ext cx="2616477" cy="408623"/>
          </a:xfrm>
          <a:prstGeom prst="roundRect">
            <a:avLst/>
          </a:prstGeom>
          <a:solidFill>
            <a:schemeClr val="bg1">
              <a:lumMod val="85000"/>
            </a:schemeClr>
          </a:solidFill>
          <a:ln>
            <a:solidFill>
              <a:schemeClr val="bg1">
                <a:lumMod val="75000"/>
              </a:schemeClr>
            </a:solidFill>
          </a:ln>
        </p:spPr>
        <p:txBody>
          <a:bodyPr wrap="none" rtlCol="0">
            <a:spAutoFit/>
          </a:bodyPr>
          <a:lstStyle/>
          <a:p>
            <a:r>
              <a:rPr lang="en-US" dirty="0" smtClean="0"/>
              <a:t>Deployed Real-Time System</a:t>
            </a:r>
            <a:endParaRPr lang="en-US" dirty="0"/>
          </a:p>
        </p:txBody>
      </p:sp>
      <p:pic>
        <p:nvPicPr>
          <p:cNvPr id="4099" name="Picture 3" descr="C:\Users\cweltzin.AMER\Desktop\12080603_0610_p.tif"/>
          <p:cNvPicPr>
            <a:picLocks noChangeAspect="1" noChangeArrowheads="1"/>
          </p:cNvPicPr>
          <p:nvPr/>
        </p:nvPicPr>
        <p:blipFill>
          <a:blip r:embed="rId3" cstate="print"/>
          <a:srcRect l="17002" t="15755" r="16406" b="3720"/>
          <a:stretch>
            <a:fillRect/>
          </a:stretch>
        </p:blipFill>
        <p:spPr bwMode="auto">
          <a:xfrm>
            <a:off x="1931504" y="2514600"/>
            <a:ext cx="2335696" cy="2286000"/>
          </a:xfrm>
          <a:prstGeom prst="rect">
            <a:avLst/>
          </a:prstGeom>
          <a:noFill/>
        </p:spPr>
      </p:pic>
      <p:cxnSp>
        <p:nvCxnSpPr>
          <p:cNvPr id="9" name="Straight Arrow Connector 8"/>
          <p:cNvCxnSpPr/>
          <p:nvPr/>
        </p:nvCxnSpPr>
        <p:spPr bwMode="auto">
          <a:xfrm>
            <a:off x="4495800" y="3644344"/>
            <a:ext cx="1066800" cy="1588"/>
          </a:xfrm>
          <a:prstGeom prst="straightConnector1">
            <a:avLst/>
          </a:prstGeom>
          <a:solidFill>
            <a:schemeClr val="accent1"/>
          </a:solidFill>
          <a:ln w="28575" cap="flat" cmpd="sng" algn="ctr">
            <a:solidFill>
              <a:schemeClr val="tx2"/>
            </a:solidFill>
            <a:prstDash val="solid"/>
            <a:round/>
            <a:headEnd type="arrow"/>
            <a:tailEnd type="arrow"/>
          </a:ln>
          <a:effectLst/>
        </p:spPr>
      </p:cxnSp>
      <p:sp>
        <p:nvSpPr>
          <p:cNvPr id="11" name="TextBox 10"/>
          <p:cNvSpPr txBox="1"/>
          <p:nvPr/>
        </p:nvSpPr>
        <p:spPr>
          <a:xfrm>
            <a:off x="4583589" y="3124200"/>
            <a:ext cx="902811" cy="369332"/>
          </a:xfrm>
          <a:prstGeom prst="rect">
            <a:avLst/>
          </a:prstGeom>
          <a:noFill/>
        </p:spPr>
        <p:txBody>
          <a:bodyPr wrap="none" rtlCol="0">
            <a:spAutoFit/>
          </a:bodyPr>
          <a:lstStyle/>
          <a:p>
            <a:r>
              <a:rPr lang="en-US" dirty="0" smtClean="0"/>
              <a:t>Ethernet</a:t>
            </a:r>
            <a:endParaRPr lang="en-US" dirty="0"/>
          </a:p>
        </p:txBody>
      </p:sp>
      <p:pic>
        <p:nvPicPr>
          <p:cNvPr id="4100" name="Picture 4" descr="C:\Users\cweltzin.AMER\Desktop\02040802.tif"/>
          <p:cNvPicPr>
            <a:picLocks noChangeAspect="1" noChangeArrowheads="1"/>
          </p:cNvPicPr>
          <p:nvPr/>
        </p:nvPicPr>
        <p:blipFill>
          <a:blip r:embed="rId4" cstate="print"/>
          <a:srcRect l="2443" t="7692"/>
          <a:stretch>
            <a:fillRect/>
          </a:stretch>
        </p:blipFill>
        <p:spPr bwMode="auto">
          <a:xfrm>
            <a:off x="5867400" y="3200400"/>
            <a:ext cx="2209800" cy="914400"/>
          </a:xfrm>
          <a:prstGeom prst="rect">
            <a:avLst/>
          </a:prstGeom>
          <a:noFill/>
        </p:spPr>
      </p:pic>
      <p:pic>
        <p:nvPicPr>
          <p:cNvPr id="4103" name="Picture 7"/>
          <p:cNvPicPr>
            <a:picLocks noChangeAspect="1" noChangeArrowheads="1"/>
          </p:cNvPicPr>
          <p:nvPr/>
        </p:nvPicPr>
        <p:blipFill>
          <a:blip r:embed="rId5" cstate="print"/>
          <a:srcRect l="27070" r="27070"/>
          <a:stretch>
            <a:fillRect/>
          </a:stretch>
        </p:blipFill>
        <p:spPr bwMode="auto">
          <a:xfrm>
            <a:off x="712304" y="2362200"/>
            <a:ext cx="1161929" cy="2533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143000"/>
          </a:xfrm>
        </p:spPr>
        <p:txBody>
          <a:bodyPr/>
          <a:lstStyle/>
          <a:p>
            <a:pPr algn="ctr"/>
            <a:r>
              <a:rPr lang="en-US" dirty="0" smtClean="0"/>
              <a:t>Demo: Configuring and Programming a LabVIEW Real-Time System</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143000"/>
          </a:xfrm>
        </p:spPr>
        <p:txBody>
          <a:bodyPr/>
          <a:lstStyle/>
          <a:p>
            <a:pPr algn="ctr"/>
            <a:r>
              <a:rPr lang="en-US" dirty="0" smtClean="0"/>
              <a:t>Demo: Comparing RTOS and GPOS Jitter</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Separating Deterministic and Non-Deterministic Tasks</a:t>
            </a:r>
            <a:endParaRPr lang="en-US" dirty="0"/>
          </a:p>
        </p:txBody>
      </p:sp>
      <p:graphicFrame>
        <p:nvGraphicFramePr>
          <p:cNvPr id="4" name="Table 3"/>
          <p:cNvGraphicFramePr>
            <a:graphicFrameLocks noGrp="1"/>
          </p:cNvGraphicFramePr>
          <p:nvPr/>
        </p:nvGraphicFramePr>
        <p:xfrm>
          <a:off x="990600" y="3682040"/>
          <a:ext cx="7543800" cy="2261560"/>
        </p:xfrm>
        <a:graphic>
          <a:graphicData uri="http://schemas.openxmlformats.org/drawingml/2006/table">
            <a:tbl>
              <a:tblPr firstRow="1" bandRow="1">
                <a:tableStyleId>{5C22544A-7EE6-4342-B048-85BDC9FD1C3A}</a:tableStyleId>
              </a:tblPr>
              <a:tblGrid>
                <a:gridCol w="3771900"/>
                <a:gridCol w="3771900"/>
              </a:tblGrid>
              <a:tr h="646120">
                <a:tc>
                  <a:txBody>
                    <a:bodyPr/>
                    <a:lstStyle/>
                    <a:p>
                      <a:r>
                        <a:rPr lang="en-US" sz="2000" dirty="0" smtClean="0"/>
                        <a:t>Deterministic Operations</a:t>
                      </a:r>
                      <a:endParaRPr lang="en-US" sz="2000" dirty="0">
                        <a:latin typeface="Calibri" pitchFamily="34" charset="0"/>
                      </a:endParaRPr>
                    </a:p>
                  </a:txBody>
                  <a:tcPr/>
                </a:tc>
                <a:tc>
                  <a:txBody>
                    <a:bodyPr/>
                    <a:lstStyle/>
                    <a:p>
                      <a:r>
                        <a:rPr lang="en-US" sz="2000" dirty="0" smtClean="0"/>
                        <a:t>Non-Deterministic</a:t>
                      </a:r>
                      <a:r>
                        <a:rPr lang="en-US" sz="2000" baseline="0" dirty="0" smtClean="0"/>
                        <a:t> Operations</a:t>
                      </a:r>
                      <a:endParaRPr lang="en-US" sz="2000" dirty="0">
                        <a:latin typeface="Calibri" pitchFamily="34" charset="0"/>
                      </a:endParaRPr>
                    </a:p>
                  </a:txBody>
                  <a:tcPr/>
                </a:tc>
              </a:tr>
              <a:tr h="1508736">
                <a:tc>
                  <a:txBody>
                    <a:bodyPr/>
                    <a:lstStyle/>
                    <a:p>
                      <a:pPr>
                        <a:buFont typeface="Arial" pitchFamily="34" charset="0"/>
                        <a:buChar char="•"/>
                      </a:pPr>
                      <a:r>
                        <a:rPr lang="en-US" sz="2000" dirty="0" smtClean="0"/>
                        <a:t> PID control</a:t>
                      </a:r>
                    </a:p>
                    <a:p>
                      <a:pPr>
                        <a:buFont typeface="Arial" pitchFamily="34" charset="0"/>
                        <a:buChar char="•"/>
                      </a:pPr>
                      <a:r>
                        <a:rPr lang="en-US" sz="2000" dirty="0" smtClean="0"/>
                        <a:t> Motion</a:t>
                      </a:r>
                      <a:r>
                        <a:rPr lang="en-US" sz="2000" baseline="0" dirty="0" smtClean="0"/>
                        <a:t> control</a:t>
                      </a:r>
                    </a:p>
                    <a:p>
                      <a:pPr>
                        <a:buFont typeface="Arial" pitchFamily="34" charset="0"/>
                        <a:buChar char="•"/>
                      </a:pPr>
                      <a:r>
                        <a:rPr lang="en-US" sz="2000" baseline="0" dirty="0" smtClean="0"/>
                        <a:t> Safety logic</a:t>
                      </a:r>
                    </a:p>
                    <a:p>
                      <a:pPr>
                        <a:buFont typeface="Arial" pitchFamily="34" charset="0"/>
                        <a:buChar char="•"/>
                      </a:pPr>
                      <a:r>
                        <a:rPr lang="en-US" sz="2000" baseline="0" dirty="0" smtClean="0"/>
                        <a:t> Calls to deterministic drivers or libraries</a:t>
                      </a:r>
                      <a:endParaRPr lang="en-US" sz="2000" dirty="0">
                        <a:latin typeface="Calibri" pitchFamily="34" charset="0"/>
                      </a:endParaRPr>
                    </a:p>
                  </a:txBody>
                  <a:tcPr/>
                </a:tc>
                <a:tc>
                  <a:txBody>
                    <a:bodyPr/>
                    <a:lstStyle/>
                    <a:p>
                      <a:pPr>
                        <a:buFont typeface="Arial" pitchFamily="34" charset="0"/>
                        <a:buChar char="•"/>
                      </a:pPr>
                      <a:r>
                        <a:rPr lang="en-US" sz="2000" dirty="0" smtClean="0"/>
                        <a:t> File I/O</a:t>
                      </a:r>
                    </a:p>
                    <a:p>
                      <a:pPr>
                        <a:buFont typeface="Arial" pitchFamily="34" charset="0"/>
                        <a:buChar char="•"/>
                      </a:pPr>
                      <a:r>
                        <a:rPr lang="en-US" sz="2000" dirty="0" smtClean="0"/>
                        <a:t> Network</a:t>
                      </a:r>
                      <a:r>
                        <a:rPr lang="en-US" sz="2000" baseline="0" dirty="0" smtClean="0"/>
                        <a:t> or serial communication</a:t>
                      </a:r>
                    </a:p>
                    <a:p>
                      <a:pPr>
                        <a:buFont typeface="Arial" pitchFamily="34" charset="0"/>
                        <a:buChar char="•"/>
                      </a:pPr>
                      <a:r>
                        <a:rPr lang="en-US" sz="2000" baseline="0" dirty="0" smtClean="0"/>
                        <a:t> Memory allocation</a:t>
                      </a:r>
                    </a:p>
                    <a:p>
                      <a:pPr>
                        <a:buFont typeface="Arial" pitchFamily="34" charset="0"/>
                        <a:buChar char="•"/>
                      </a:pPr>
                      <a:r>
                        <a:rPr lang="en-US" sz="2000" baseline="0" dirty="0" smtClean="0"/>
                        <a:t> Calls to non-deterministic libraries or drivers</a:t>
                      </a:r>
                      <a:endParaRPr lang="en-US" sz="2000" dirty="0">
                        <a:latin typeface="Calibri" pitchFamily="34" charset="0"/>
                      </a:endParaRPr>
                    </a:p>
                  </a:txBody>
                  <a:tcPr/>
                </a:tc>
              </a:tr>
            </a:tbl>
          </a:graphicData>
        </a:graphic>
      </p:graphicFrame>
      <p:pic>
        <p:nvPicPr>
          <p:cNvPr id="5" name="Picture 2"/>
          <p:cNvPicPr>
            <a:picLocks noChangeAspect="1" noChangeArrowheads="1"/>
          </p:cNvPicPr>
          <p:nvPr/>
        </p:nvPicPr>
        <p:blipFill>
          <a:blip r:embed="rId3" cstate="print"/>
          <a:srcRect l="11977" b="51414"/>
          <a:stretch>
            <a:fillRect/>
          </a:stretch>
        </p:blipFill>
        <p:spPr bwMode="auto">
          <a:xfrm>
            <a:off x="457200" y="1752600"/>
            <a:ext cx="3553284" cy="1752600"/>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l="11977" b="51414"/>
          <a:stretch>
            <a:fillRect/>
          </a:stretch>
        </p:blipFill>
        <p:spPr bwMode="auto">
          <a:xfrm>
            <a:off x="4981116" y="1752600"/>
            <a:ext cx="3553284" cy="1752600"/>
          </a:xfrm>
          <a:prstGeom prst="rect">
            <a:avLst/>
          </a:prstGeom>
          <a:noFill/>
          <a:ln w="9525">
            <a:noFill/>
            <a:miter lim="800000"/>
            <a:headEnd/>
            <a:tailEnd/>
          </a:ln>
          <a:effectLst/>
        </p:spPr>
      </p:pic>
      <p:sp>
        <p:nvSpPr>
          <p:cNvPr id="7" name="TextBox 6"/>
          <p:cNvSpPr txBox="1"/>
          <p:nvPr/>
        </p:nvSpPr>
        <p:spPr>
          <a:xfrm>
            <a:off x="1657761" y="2362200"/>
            <a:ext cx="1237839" cy="369332"/>
          </a:xfrm>
          <a:prstGeom prst="rect">
            <a:avLst/>
          </a:prstGeom>
          <a:noFill/>
        </p:spPr>
        <p:txBody>
          <a:bodyPr wrap="none" rtlCol="0">
            <a:spAutoFit/>
          </a:bodyPr>
          <a:lstStyle/>
          <a:p>
            <a:r>
              <a:rPr lang="en-US" dirty="0" smtClean="0"/>
              <a:t>Critical Loop</a:t>
            </a:r>
            <a:endParaRPr lang="en-US" dirty="0"/>
          </a:p>
        </p:txBody>
      </p:sp>
      <p:sp>
        <p:nvSpPr>
          <p:cNvPr id="8" name="TextBox 7"/>
          <p:cNvSpPr txBox="1"/>
          <p:nvPr/>
        </p:nvSpPr>
        <p:spPr>
          <a:xfrm>
            <a:off x="6047992" y="2362200"/>
            <a:ext cx="1648208" cy="369332"/>
          </a:xfrm>
          <a:prstGeom prst="rect">
            <a:avLst/>
          </a:prstGeom>
          <a:noFill/>
        </p:spPr>
        <p:txBody>
          <a:bodyPr wrap="none" rtlCol="0">
            <a:spAutoFit/>
          </a:bodyPr>
          <a:lstStyle/>
          <a:p>
            <a:r>
              <a:rPr lang="en-US" dirty="0" smtClean="0"/>
              <a:t>Auxiliary Loop(s)</a:t>
            </a:r>
            <a:endParaRPr lang="en-US" dirty="0"/>
          </a:p>
        </p:txBody>
      </p:sp>
      <p:sp>
        <p:nvSpPr>
          <p:cNvPr id="9" name="Left-Right Arrow 8"/>
          <p:cNvSpPr/>
          <p:nvPr/>
        </p:nvSpPr>
        <p:spPr bwMode="auto">
          <a:xfrm>
            <a:off x="3810000" y="2971800"/>
            <a:ext cx="1447800" cy="152400"/>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p:txBody>
      </p:sp>
      <p:sp>
        <p:nvSpPr>
          <p:cNvPr id="10" name="TextBox 9"/>
          <p:cNvSpPr txBox="1"/>
          <p:nvPr/>
        </p:nvSpPr>
        <p:spPr>
          <a:xfrm>
            <a:off x="3733800" y="2590800"/>
            <a:ext cx="1631216" cy="369332"/>
          </a:xfrm>
          <a:prstGeom prst="rect">
            <a:avLst/>
          </a:prstGeom>
          <a:noFill/>
        </p:spPr>
        <p:txBody>
          <a:bodyPr wrap="none" rtlCol="0">
            <a:spAutoFit/>
          </a:bodyPr>
          <a:lstStyle/>
          <a:p>
            <a:r>
              <a:rPr lang="en-US" dirty="0" smtClean="0"/>
              <a:t>Real-Time FIFOs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normAutofit/>
          </a:bodyPr>
          <a:lstStyle/>
          <a:p>
            <a:r>
              <a:rPr lang="en-US" dirty="0" smtClean="0"/>
              <a:t>Setting Priorities</a:t>
            </a:r>
            <a:endParaRPr lang="en-US" dirty="0"/>
          </a:p>
        </p:txBody>
      </p:sp>
      <p:pic>
        <p:nvPicPr>
          <p:cNvPr id="2053" name="Picture 5" descr="C:\Users\CWELTZ~1.AME\AppData\Local\Temp\SNAGHTML2c8f1eb.PNG"/>
          <p:cNvPicPr>
            <a:picLocks noChangeAspect="1" noChangeArrowheads="1"/>
          </p:cNvPicPr>
          <p:nvPr/>
        </p:nvPicPr>
        <p:blipFill>
          <a:blip r:embed="rId3" cstate="print"/>
          <a:srcRect/>
          <a:stretch>
            <a:fillRect/>
          </a:stretch>
        </p:blipFill>
        <p:spPr bwMode="auto">
          <a:xfrm>
            <a:off x="533400" y="1752600"/>
            <a:ext cx="5152071" cy="3362326"/>
          </a:xfrm>
          <a:prstGeom prst="rect">
            <a:avLst/>
          </a:prstGeom>
          <a:noFill/>
        </p:spPr>
      </p:pic>
      <p:pic>
        <p:nvPicPr>
          <p:cNvPr id="9" name="Picture 2"/>
          <p:cNvPicPr>
            <a:picLocks noChangeAspect="1" noChangeArrowheads="1"/>
          </p:cNvPicPr>
          <p:nvPr/>
        </p:nvPicPr>
        <p:blipFill>
          <a:blip r:embed="rId4" cstate="print"/>
          <a:srcRect l="11977" b="51414"/>
          <a:stretch>
            <a:fillRect/>
          </a:stretch>
        </p:blipFill>
        <p:spPr bwMode="auto">
          <a:xfrm>
            <a:off x="6367350" y="3276600"/>
            <a:ext cx="2471850" cy="1219200"/>
          </a:xfrm>
          <a:prstGeom prst="rect">
            <a:avLst/>
          </a:prstGeom>
          <a:noFill/>
          <a:ln w="9525">
            <a:noFill/>
            <a:miter lim="800000"/>
            <a:headEnd/>
            <a:tailEnd/>
          </a:ln>
          <a:effectLst/>
        </p:spPr>
      </p:pic>
      <p:cxnSp>
        <p:nvCxnSpPr>
          <p:cNvPr id="11" name="Straight Connector 10"/>
          <p:cNvCxnSpPr/>
          <p:nvPr/>
        </p:nvCxnSpPr>
        <p:spPr bwMode="auto">
          <a:xfrm rot="16200000" flipH="1">
            <a:off x="5600700" y="2019300"/>
            <a:ext cx="1295400" cy="914400"/>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12" name="Straight Connector 11"/>
          <p:cNvCxnSpPr/>
          <p:nvPr/>
        </p:nvCxnSpPr>
        <p:spPr bwMode="auto">
          <a:xfrm flipV="1">
            <a:off x="5715000" y="4419600"/>
            <a:ext cx="990600" cy="685800"/>
          </a:xfrm>
          <a:prstGeom prst="line">
            <a:avLst/>
          </a:prstGeom>
          <a:solidFill>
            <a:schemeClr val="accent1"/>
          </a:solidFill>
          <a:ln w="9525" cap="flat" cmpd="sng" algn="ctr">
            <a:solidFill>
              <a:schemeClr val="tx1"/>
            </a:solidFill>
            <a:prstDash val="lgDash"/>
            <a:round/>
            <a:headEnd type="none" w="med" len="med"/>
            <a:tailEnd type="none" w="med" len="med"/>
          </a:ln>
          <a:effectLst/>
        </p:spPr>
      </p:cxnSp>
      <p:sp>
        <p:nvSpPr>
          <p:cNvPr id="16" name="Rounded Rectangle 15"/>
          <p:cNvSpPr/>
          <p:nvPr/>
        </p:nvSpPr>
        <p:spPr bwMode="auto">
          <a:xfrm>
            <a:off x="4572000" y="2209800"/>
            <a:ext cx="838200" cy="457200"/>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143000"/>
          </a:xfrm>
        </p:spPr>
        <p:txBody>
          <a:bodyPr/>
          <a:lstStyle/>
          <a:p>
            <a:pPr algn="ctr"/>
            <a:r>
              <a:rPr lang="en-US" dirty="0" smtClean="0"/>
              <a:t>Demo: Simple PID Control System</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7772400" cy="1143000"/>
          </a:xfrm>
        </p:spPr>
        <p:txBody>
          <a:bodyPr/>
          <a:lstStyle/>
          <a:p>
            <a:pPr algn="ctr"/>
            <a:r>
              <a:rPr lang="en-US" dirty="0" smtClean="0"/>
              <a:t>Part 2: Programmable Logic and LabVIEW FPGA</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9" name="Picture 21" descr="FPGA Diagram"/>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304800" y="4953000"/>
            <a:ext cx="1066800" cy="1028700"/>
          </a:xfrm>
          <a:prstGeom prst="rect">
            <a:avLst/>
          </a:prstGeom>
          <a:noFill/>
          <a:ln w="9525">
            <a:noFill/>
            <a:miter lim="800000"/>
            <a:headEnd/>
            <a:tailEnd/>
          </a:ln>
        </p:spPr>
      </p:pic>
      <p:sp>
        <p:nvSpPr>
          <p:cNvPr id="10243" name="Rectangle 2"/>
          <p:cNvSpPr>
            <a:spLocks noGrp="1" noChangeArrowheads="1"/>
          </p:cNvSpPr>
          <p:nvPr>
            <p:ph type="title"/>
          </p:nvPr>
        </p:nvSpPr>
        <p:spPr>
          <a:xfrm>
            <a:off x="457200" y="304800"/>
            <a:ext cx="7772400" cy="1143000"/>
          </a:xfrm>
        </p:spPr>
        <p:txBody>
          <a:bodyPr/>
          <a:lstStyle/>
          <a:p>
            <a:pPr eaLnBrk="1" hangingPunct="1"/>
            <a:r>
              <a:rPr lang="en-US" dirty="0" smtClean="0"/>
              <a:t>FPGA Technology</a:t>
            </a:r>
          </a:p>
        </p:txBody>
      </p:sp>
      <p:pic>
        <p:nvPicPr>
          <p:cNvPr id="7176" name="Picture 8" descr="FPGA Diagram"/>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2667000" y="1447800"/>
            <a:ext cx="3952875" cy="3810000"/>
          </a:xfrm>
          <a:prstGeom prst="rect">
            <a:avLst/>
          </a:prstGeom>
          <a:noFill/>
          <a:ln w="9525">
            <a:noFill/>
            <a:miter lim="800000"/>
            <a:headEnd/>
            <a:tailEnd/>
          </a:ln>
        </p:spPr>
      </p:pic>
      <p:sp>
        <p:nvSpPr>
          <p:cNvPr id="10255" name="Text Box 10"/>
          <p:cNvSpPr txBox="1">
            <a:spLocks noChangeArrowheads="1"/>
          </p:cNvSpPr>
          <p:nvPr/>
        </p:nvSpPr>
        <p:spPr bwMode="auto">
          <a:xfrm>
            <a:off x="7226300" y="5410200"/>
            <a:ext cx="1130300" cy="400050"/>
          </a:xfrm>
          <a:prstGeom prst="rect">
            <a:avLst/>
          </a:prstGeom>
          <a:noFill/>
          <a:ln w="9525" algn="ctr">
            <a:noFill/>
            <a:miter lim="800000"/>
            <a:headEnd/>
            <a:tailEnd/>
          </a:ln>
        </p:spPr>
        <p:txBody>
          <a:bodyPr wrap="none">
            <a:spAutoFit/>
          </a:bodyPr>
          <a:lstStyle/>
          <a:p>
            <a:pPr algn="ctr">
              <a:defRPr/>
            </a:pPr>
            <a:r>
              <a:rPr lang="en-US" sz="2000" b="1" dirty="0">
                <a:latin typeface="+mj-lt"/>
              </a:rPr>
              <a:t>I/O Blocks</a:t>
            </a:r>
          </a:p>
        </p:txBody>
      </p:sp>
      <p:sp>
        <p:nvSpPr>
          <p:cNvPr id="10256" name="AutoShape 11"/>
          <p:cNvSpPr>
            <a:spLocks noChangeArrowheads="1"/>
          </p:cNvSpPr>
          <p:nvPr/>
        </p:nvSpPr>
        <p:spPr bwMode="auto">
          <a:xfrm rot="16200000" flipH="1">
            <a:off x="5791200" y="4343400"/>
            <a:ext cx="1676400" cy="457200"/>
          </a:xfrm>
          <a:prstGeom prst="triangle">
            <a:avLst>
              <a:gd name="adj" fmla="val 50000"/>
            </a:avLst>
          </a:prstGeom>
          <a:solidFill>
            <a:schemeClr val="bg1"/>
          </a:solidFill>
          <a:ln w="9525" algn="ctr">
            <a:solidFill>
              <a:schemeClr val="tx1"/>
            </a:solidFill>
            <a:miter lim="800000"/>
            <a:headEnd/>
            <a:tailEnd/>
          </a:ln>
        </p:spPr>
        <p:txBody>
          <a:bodyPr wrap="none" anchor="ctr"/>
          <a:lstStyle/>
          <a:p>
            <a:endParaRPr lang="en-US" dirty="0"/>
          </a:p>
        </p:txBody>
      </p:sp>
      <p:pic>
        <p:nvPicPr>
          <p:cNvPr id="10257" name="Picture 12" descr="IO Blocks"/>
          <p:cNvPicPr>
            <a:picLocks noChangeAspect="1" noChangeArrowheads="1"/>
          </p:cNvPicPr>
          <p:nvPr/>
        </p:nvPicPr>
        <p:blipFill>
          <a:blip r:embed="rId4" cstate="print"/>
          <a:srcRect/>
          <a:stretch>
            <a:fillRect/>
          </a:stretch>
        </p:blipFill>
        <p:spPr bwMode="auto">
          <a:xfrm>
            <a:off x="6810375" y="3705225"/>
            <a:ext cx="2105025" cy="1704975"/>
          </a:xfrm>
          <a:prstGeom prst="rect">
            <a:avLst/>
          </a:prstGeom>
          <a:noFill/>
          <a:ln w="9525">
            <a:noFill/>
            <a:miter lim="800000"/>
            <a:headEnd/>
            <a:tailEnd/>
          </a:ln>
        </p:spPr>
      </p:pic>
      <p:sp>
        <p:nvSpPr>
          <p:cNvPr id="10252" name="Text Box 14"/>
          <p:cNvSpPr txBox="1">
            <a:spLocks noChangeArrowheads="1"/>
          </p:cNvSpPr>
          <p:nvPr/>
        </p:nvSpPr>
        <p:spPr bwMode="auto">
          <a:xfrm>
            <a:off x="6992938" y="2184400"/>
            <a:ext cx="1557337" cy="708025"/>
          </a:xfrm>
          <a:prstGeom prst="rect">
            <a:avLst/>
          </a:prstGeom>
          <a:noFill/>
          <a:ln w="9525" algn="ctr">
            <a:noFill/>
            <a:miter lim="800000"/>
            <a:headEnd/>
            <a:tailEnd/>
          </a:ln>
        </p:spPr>
        <p:txBody>
          <a:bodyPr wrap="none">
            <a:spAutoFit/>
          </a:bodyPr>
          <a:lstStyle/>
          <a:p>
            <a:pPr algn="ctr">
              <a:defRPr/>
            </a:pPr>
            <a:r>
              <a:rPr lang="en-US" sz="2000" b="1" dirty="0">
                <a:latin typeface="+mj-lt"/>
              </a:rPr>
              <a:t>Programmable</a:t>
            </a:r>
          </a:p>
          <a:p>
            <a:pPr algn="ctr">
              <a:defRPr/>
            </a:pPr>
            <a:r>
              <a:rPr lang="en-US" sz="2000" b="1" dirty="0">
                <a:latin typeface="+mj-lt"/>
              </a:rPr>
              <a:t>Interconnects</a:t>
            </a:r>
          </a:p>
        </p:txBody>
      </p:sp>
      <p:sp>
        <p:nvSpPr>
          <p:cNvPr id="10253" name="AutoShape 15"/>
          <p:cNvSpPr>
            <a:spLocks noChangeArrowheads="1"/>
          </p:cNvSpPr>
          <p:nvPr/>
        </p:nvSpPr>
        <p:spPr bwMode="auto">
          <a:xfrm rot="-6665579">
            <a:off x="5561807" y="762793"/>
            <a:ext cx="1524000" cy="2233613"/>
          </a:xfrm>
          <a:prstGeom prst="triangle">
            <a:avLst>
              <a:gd name="adj" fmla="val 38264"/>
            </a:avLst>
          </a:prstGeom>
          <a:solidFill>
            <a:schemeClr val="bg1"/>
          </a:solidFill>
          <a:ln w="9525" algn="ctr">
            <a:solidFill>
              <a:schemeClr val="tx1"/>
            </a:solidFill>
            <a:miter lim="800000"/>
            <a:headEnd/>
            <a:tailEnd/>
          </a:ln>
        </p:spPr>
        <p:txBody>
          <a:bodyPr wrap="none" anchor="ctr"/>
          <a:lstStyle/>
          <a:p>
            <a:endParaRPr lang="en-US" dirty="0"/>
          </a:p>
        </p:txBody>
      </p:sp>
      <p:pic>
        <p:nvPicPr>
          <p:cNvPr id="10254" name="Picture 16" descr="Programmable Interconnect"/>
          <p:cNvPicPr>
            <a:picLocks noChangeAspect="1" noChangeArrowheads="1"/>
          </p:cNvPicPr>
          <p:nvPr/>
        </p:nvPicPr>
        <p:blipFill>
          <a:blip r:embed="rId5" cstate="print"/>
          <a:srcRect/>
          <a:stretch>
            <a:fillRect/>
          </a:stretch>
        </p:blipFill>
        <p:spPr bwMode="auto">
          <a:xfrm>
            <a:off x="7035800" y="746125"/>
            <a:ext cx="1590675" cy="1438275"/>
          </a:xfrm>
          <a:prstGeom prst="rect">
            <a:avLst/>
          </a:prstGeom>
          <a:noFill/>
          <a:ln w="9525">
            <a:noFill/>
            <a:miter lim="800000"/>
            <a:headEnd/>
            <a:tailEnd/>
          </a:ln>
        </p:spPr>
      </p:pic>
      <p:sp>
        <p:nvSpPr>
          <p:cNvPr id="10249" name="Text Box 18"/>
          <p:cNvSpPr txBox="1">
            <a:spLocks noChangeArrowheads="1"/>
          </p:cNvSpPr>
          <p:nvPr/>
        </p:nvSpPr>
        <p:spPr bwMode="auto">
          <a:xfrm>
            <a:off x="1096963" y="3832225"/>
            <a:ext cx="809625" cy="708025"/>
          </a:xfrm>
          <a:prstGeom prst="rect">
            <a:avLst/>
          </a:prstGeom>
          <a:noFill/>
          <a:ln w="9525" algn="ctr">
            <a:noFill/>
            <a:miter lim="800000"/>
            <a:headEnd/>
            <a:tailEnd/>
          </a:ln>
        </p:spPr>
        <p:txBody>
          <a:bodyPr wrap="none">
            <a:spAutoFit/>
          </a:bodyPr>
          <a:lstStyle/>
          <a:p>
            <a:pPr algn="ctr">
              <a:defRPr/>
            </a:pPr>
            <a:r>
              <a:rPr lang="en-US" sz="2000" b="1" dirty="0">
                <a:latin typeface="+mj-lt"/>
              </a:rPr>
              <a:t>Logic</a:t>
            </a:r>
          </a:p>
          <a:p>
            <a:pPr algn="ctr">
              <a:defRPr/>
            </a:pPr>
            <a:r>
              <a:rPr lang="en-US" sz="2000" b="1" dirty="0">
                <a:latin typeface="+mj-lt"/>
              </a:rPr>
              <a:t>Blocks</a:t>
            </a:r>
          </a:p>
        </p:txBody>
      </p:sp>
      <p:sp>
        <p:nvSpPr>
          <p:cNvPr id="10250" name="AutoShape 19"/>
          <p:cNvSpPr>
            <a:spLocks noChangeArrowheads="1"/>
          </p:cNvSpPr>
          <p:nvPr/>
        </p:nvSpPr>
        <p:spPr bwMode="auto">
          <a:xfrm rot="5400000">
            <a:off x="2349500" y="2476500"/>
            <a:ext cx="1447800" cy="1143000"/>
          </a:xfrm>
          <a:prstGeom prst="triangle">
            <a:avLst>
              <a:gd name="adj" fmla="val 50000"/>
            </a:avLst>
          </a:prstGeom>
          <a:solidFill>
            <a:schemeClr val="bg1"/>
          </a:solidFill>
          <a:ln w="9525" algn="ctr">
            <a:solidFill>
              <a:schemeClr val="tx1"/>
            </a:solidFill>
            <a:miter lim="800000"/>
            <a:headEnd/>
            <a:tailEnd/>
          </a:ln>
        </p:spPr>
        <p:txBody>
          <a:bodyPr wrap="none" anchor="ctr"/>
          <a:lstStyle/>
          <a:p>
            <a:endParaRPr lang="en-US" dirty="0"/>
          </a:p>
        </p:txBody>
      </p:sp>
      <p:pic>
        <p:nvPicPr>
          <p:cNvPr id="10251" name="Picture 20" descr="Logic block"/>
          <p:cNvPicPr>
            <a:picLocks noChangeAspect="1" noChangeArrowheads="1"/>
          </p:cNvPicPr>
          <p:nvPr/>
        </p:nvPicPr>
        <p:blipFill>
          <a:blip r:embed="rId6" cstate="print"/>
          <a:srcRect/>
          <a:stretch>
            <a:fillRect/>
          </a:stretch>
        </p:blipFill>
        <p:spPr bwMode="auto">
          <a:xfrm>
            <a:off x="596900" y="2324100"/>
            <a:ext cx="1924050" cy="1495425"/>
          </a:xfrm>
          <a:prstGeom prst="rect">
            <a:avLst/>
          </a:prstGeom>
          <a:noFill/>
          <a:ln w="9525">
            <a:noFill/>
            <a:miter lim="800000"/>
            <a:headEnd/>
            <a:tailEnd/>
          </a:ln>
        </p:spPr>
      </p:pic>
      <p:pic>
        <p:nvPicPr>
          <p:cNvPr id="77825" name="Picture 1"/>
          <p:cNvPicPr>
            <a:picLocks noChangeAspect="1" noChangeArrowheads="1"/>
          </p:cNvPicPr>
          <p:nvPr/>
        </p:nvPicPr>
        <p:blipFill>
          <a:blip r:embed="rId7" cstate="print"/>
          <a:srcRect/>
          <a:stretch>
            <a:fillRect/>
          </a:stretch>
        </p:blipFill>
        <p:spPr bwMode="auto">
          <a:xfrm>
            <a:off x="350520" y="4952863"/>
            <a:ext cx="1051560" cy="1042171"/>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1666 -0.30833 " pathEditMode="relative" rAng="0" ptsTypes="AA">
                                      <p:cBhvr>
                                        <p:cTn id="6" dur="1000" fill="hold"/>
                                        <p:tgtEl>
                                          <p:spTgt spid="7189"/>
                                        </p:tgtEl>
                                        <p:attrNameLst>
                                          <p:attrName>ppt_x</p:attrName>
                                          <p:attrName>ppt_y</p:attrName>
                                        </p:attrNameLst>
                                      </p:cBhvr>
                                      <p:rCtr x="208" y="-154"/>
                                    </p:animMotion>
                                  </p:childTnLst>
                                </p:cTn>
                              </p:par>
                              <p:par>
                                <p:cTn id="7" presetID="6" presetClass="emph" presetSubtype="0" fill="hold" nodeType="withEffect">
                                  <p:stCondLst>
                                    <p:cond delay="0"/>
                                  </p:stCondLst>
                                  <p:childTnLst>
                                    <p:animScale>
                                      <p:cBhvr>
                                        <p:cTn id="8" dur="1000" fill="hold"/>
                                        <p:tgtEl>
                                          <p:spTgt spid="7189"/>
                                        </p:tgtEl>
                                      </p:cBhvr>
                                      <p:by x="375000" y="375000"/>
                                    </p:animScale>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500"/>
                                        <p:tgtEl>
                                          <p:spTgt spid="7189"/>
                                        </p:tgtEl>
                                      </p:cBhvr>
                                    </p:animEffect>
                                    <p:set>
                                      <p:cBhvr>
                                        <p:cTn id="12" dur="1" fill="hold">
                                          <p:stCondLst>
                                            <p:cond delay="499"/>
                                          </p:stCondLst>
                                        </p:cTn>
                                        <p:tgtEl>
                                          <p:spTgt spid="718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176"/>
                                        </p:tgtEl>
                                        <p:attrNameLst>
                                          <p:attrName>style.visibility</p:attrName>
                                        </p:attrNameLst>
                                      </p:cBhvr>
                                      <p:to>
                                        <p:strVal val="visible"/>
                                      </p:to>
                                    </p:set>
                                    <p:animEffect transition="in" filter="fade">
                                      <p:cBhvr>
                                        <p:cTn id="15" dur="500"/>
                                        <p:tgtEl>
                                          <p:spTgt spid="717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249"/>
                                        </p:tgtEl>
                                        <p:attrNameLst>
                                          <p:attrName>style.visibility</p:attrName>
                                        </p:attrNameLst>
                                      </p:cBhvr>
                                      <p:to>
                                        <p:strVal val="visible"/>
                                      </p:to>
                                    </p:set>
                                    <p:animEffect transition="in" filter="wipe(left)">
                                      <p:cBhvr>
                                        <p:cTn id="20" dur="500"/>
                                        <p:tgtEl>
                                          <p:spTgt spid="1024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250"/>
                                        </p:tgtEl>
                                        <p:attrNameLst>
                                          <p:attrName>style.visibility</p:attrName>
                                        </p:attrNameLst>
                                      </p:cBhvr>
                                      <p:to>
                                        <p:strVal val="visible"/>
                                      </p:to>
                                    </p:set>
                                    <p:animEffect transition="in" filter="wipe(left)">
                                      <p:cBhvr>
                                        <p:cTn id="23" dur="500"/>
                                        <p:tgtEl>
                                          <p:spTgt spid="10250"/>
                                        </p:tgtEl>
                                      </p:cBhvr>
                                    </p:animEffect>
                                  </p:childTnLst>
                                </p:cTn>
                              </p:par>
                              <p:par>
                                <p:cTn id="24" presetID="22" presetClass="entr" presetSubtype="8" fill="hold" nodeType="withEffect">
                                  <p:stCondLst>
                                    <p:cond delay="0"/>
                                  </p:stCondLst>
                                  <p:childTnLst>
                                    <p:set>
                                      <p:cBhvr>
                                        <p:cTn id="25" dur="1" fill="hold">
                                          <p:stCondLst>
                                            <p:cond delay="0"/>
                                          </p:stCondLst>
                                        </p:cTn>
                                        <p:tgtEl>
                                          <p:spTgt spid="10251"/>
                                        </p:tgtEl>
                                        <p:attrNameLst>
                                          <p:attrName>style.visibility</p:attrName>
                                        </p:attrNameLst>
                                      </p:cBhvr>
                                      <p:to>
                                        <p:strVal val="visible"/>
                                      </p:to>
                                    </p:set>
                                    <p:animEffect transition="in" filter="wipe(left)">
                                      <p:cBhvr>
                                        <p:cTn id="26" dur="500"/>
                                        <p:tgtEl>
                                          <p:spTgt spid="1025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10253"/>
                                        </p:tgtEl>
                                        <p:attrNameLst>
                                          <p:attrName>style.visibility</p:attrName>
                                        </p:attrNameLst>
                                      </p:cBhvr>
                                      <p:to>
                                        <p:strVal val="visible"/>
                                      </p:to>
                                    </p:set>
                                    <p:animEffect transition="in" filter="wipe(right)">
                                      <p:cBhvr>
                                        <p:cTn id="31" dur="500"/>
                                        <p:tgtEl>
                                          <p:spTgt spid="10253"/>
                                        </p:tgtEl>
                                      </p:cBhvr>
                                    </p:animEffect>
                                  </p:childTnLst>
                                </p:cTn>
                              </p:par>
                              <p:par>
                                <p:cTn id="32" presetID="22" presetClass="entr" presetSubtype="2" fill="hold" nodeType="withEffect">
                                  <p:stCondLst>
                                    <p:cond delay="0"/>
                                  </p:stCondLst>
                                  <p:childTnLst>
                                    <p:set>
                                      <p:cBhvr>
                                        <p:cTn id="33" dur="1" fill="hold">
                                          <p:stCondLst>
                                            <p:cond delay="0"/>
                                          </p:stCondLst>
                                        </p:cTn>
                                        <p:tgtEl>
                                          <p:spTgt spid="10254"/>
                                        </p:tgtEl>
                                        <p:attrNameLst>
                                          <p:attrName>style.visibility</p:attrName>
                                        </p:attrNameLst>
                                      </p:cBhvr>
                                      <p:to>
                                        <p:strVal val="visible"/>
                                      </p:to>
                                    </p:set>
                                    <p:animEffect transition="in" filter="wipe(right)">
                                      <p:cBhvr>
                                        <p:cTn id="34" dur="500"/>
                                        <p:tgtEl>
                                          <p:spTgt spid="10254"/>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0252"/>
                                        </p:tgtEl>
                                        <p:attrNameLst>
                                          <p:attrName>style.visibility</p:attrName>
                                        </p:attrNameLst>
                                      </p:cBhvr>
                                      <p:to>
                                        <p:strVal val="visible"/>
                                      </p:to>
                                    </p:set>
                                    <p:animEffect transition="in" filter="wipe(right)">
                                      <p:cBhvr>
                                        <p:cTn id="37" dur="500"/>
                                        <p:tgtEl>
                                          <p:spTgt spid="102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255"/>
                                        </p:tgtEl>
                                        <p:attrNameLst>
                                          <p:attrName>style.visibility</p:attrName>
                                        </p:attrNameLst>
                                      </p:cBhvr>
                                      <p:to>
                                        <p:strVal val="visible"/>
                                      </p:to>
                                    </p:set>
                                    <p:animEffect transition="in" filter="wipe(right)">
                                      <p:cBhvr>
                                        <p:cTn id="42" dur="500"/>
                                        <p:tgtEl>
                                          <p:spTgt spid="10255"/>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0256"/>
                                        </p:tgtEl>
                                        <p:attrNameLst>
                                          <p:attrName>style.visibility</p:attrName>
                                        </p:attrNameLst>
                                      </p:cBhvr>
                                      <p:to>
                                        <p:strVal val="visible"/>
                                      </p:to>
                                    </p:set>
                                    <p:animEffect transition="in" filter="wipe(right)">
                                      <p:cBhvr>
                                        <p:cTn id="45" dur="500"/>
                                        <p:tgtEl>
                                          <p:spTgt spid="10256"/>
                                        </p:tgtEl>
                                      </p:cBhvr>
                                    </p:animEffect>
                                  </p:childTnLst>
                                </p:cTn>
                              </p:par>
                              <p:par>
                                <p:cTn id="46" presetID="22" presetClass="entr" presetSubtype="2" fill="hold" nodeType="withEffect">
                                  <p:stCondLst>
                                    <p:cond delay="0"/>
                                  </p:stCondLst>
                                  <p:childTnLst>
                                    <p:set>
                                      <p:cBhvr>
                                        <p:cTn id="47" dur="1" fill="hold">
                                          <p:stCondLst>
                                            <p:cond delay="0"/>
                                          </p:stCondLst>
                                        </p:cTn>
                                        <p:tgtEl>
                                          <p:spTgt spid="10257"/>
                                        </p:tgtEl>
                                        <p:attrNameLst>
                                          <p:attrName>style.visibility</p:attrName>
                                        </p:attrNameLst>
                                      </p:cBhvr>
                                      <p:to>
                                        <p:strVal val="visible"/>
                                      </p:to>
                                    </p:set>
                                    <p:animEffect transition="in" filter="wipe(right)">
                                      <p:cBhvr>
                                        <p:cTn id="48" dur="500"/>
                                        <p:tgtEl>
                                          <p:spTgt spid="10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5" grpId="0"/>
      <p:bldP spid="10256" grpId="0" animBg="1"/>
      <p:bldP spid="10252" grpId="0"/>
      <p:bldP spid="10253" grpId="0" animBg="1"/>
      <p:bldP spid="10249" grpId="0"/>
      <p:bldP spid="102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30069"/>
            <a:ext cx="3581400" cy="1143000"/>
          </a:xfrm>
        </p:spPr>
        <p:txBody>
          <a:bodyPr>
            <a:normAutofit fontScale="90000"/>
          </a:bodyPr>
          <a:lstStyle/>
          <a:p>
            <a:pPr algn="ctr"/>
            <a:r>
              <a:rPr lang="en-US" dirty="0" smtClean="0"/>
              <a:t>LabVIEW 2010</a:t>
            </a:r>
            <a:br>
              <a:rPr lang="en-US" dirty="0" smtClean="0"/>
            </a:br>
            <a:r>
              <a:rPr lang="en-US" dirty="0" smtClean="0"/>
              <a:t>Real-Time Module</a:t>
            </a:r>
            <a:endParaRPr lang="en-US" dirty="0"/>
          </a:p>
        </p:txBody>
      </p:sp>
      <p:sp>
        <p:nvSpPr>
          <p:cNvPr id="7" name="Rectangle 6"/>
          <p:cNvSpPr/>
          <p:nvPr/>
        </p:nvSpPr>
        <p:spPr>
          <a:xfrm>
            <a:off x="228600" y="4344769"/>
            <a:ext cx="4572000" cy="646331"/>
          </a:xfrm>
          <a:prstGeom prst="rect">
            <a:avLst/>
          </a:prstGeom>
        </p:spPr>
        <p:txBody>
          <a:bodyPr>
            <a:spAutoFit/>
          </a:bodyPr>
          <a:lstStyle/>
          <a:p>
            <a:pPr algn="ctr">
              <a:buNone/>
            </a:pPr>
            <a:r>
              <a:rPr lang="en-US" dirty="0" smtClean="0"/>
              <a:t>Add-on for creating deterministic, stand-alone systems</a:t>
            </a:r>
            <a:endParaRPr lang="en-US" dirty="0"/>
          </a:p>
        </p:txBody>
      </p:sp>
      <p:sp>
        <p:nvSpPr>
          <p:cNvPr id="10" name="Title 1"/>
          <p:cNvSpPr txBox="1">
            <a:spLocks/>
          </p:cNvSpPr>
          <p:nvPr/>
        </p:nvSpPr>
        <p:spPr bwMode="auto">
          <a:xfrm>
            <a:off x="4953000" y="1030069"/>
            <a:ext cx="3581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90000" lnSpcReduction="10000"/>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rgbClr val="006699"/>
                </a:solidFill>
                <a:effectLst/>
                <a:uLnTx/>
                <a:uFillTx/>
                <a:latin typeface="+mj-lt"/>
                <a:ea typeface="ＭＳ Ｐゴシック" pitchFamily="-106" charset="-128"/>
                <a:cs typeface="ＭＳ Ｐゴシック" pitchFamily="-106" charset="-128"/>
              </a:rPr>
              <a:t>LabVIEW 2010</a:t>
            </a:r>
            <a:br>
              <a:rPr kumimoji="0" lang="en-US" sz="4000" b="1" i="0" u="none" strike="noStrike" kern="0" cap="none" spc="0" normalizeH="0" baseline="0" noProof="0" dirty="0" smtClean="0">
                <a:ln>
                  <a:noFill/>
                </a:ln>
                <a:solidFill>
                  <a:srgbClr val="006699"/>
                </a:solidFill>
                <a:effectLst/>
                <a:uLnTx/>
                <a:uFillTx/>
                <a:latin typeface="+mj-lt"/>
                <a:ea typeface="ＭＳ Ｐゴシック" pitchFamily="-106" charset="-128"/>
                <a:cs typeface="ＭＳ Ｐゴシック" pitchFamily="-106" charset="-128"/>
              </a:rPr>
            </a:br>
            <a:r>
              <a:rPr kumimoji="0" lang="en-US" sz="4000" b="1" i="0" u="none" strike="noStrike" kern="0" cap="none" spc="0" normalizeH="0" baseline="0" noProof="0" dirty="0" smtClean="0">
                <a:ln>
                  <a:noFill/>
                </a:ln>
                <a:solidFill>
                  <a:srgbClr val="006699"/>
                </a:solidFill>
                <a:effectLst/>
                <a:uLnTx/>
                <a:uFillTx/>
                <a:latin typeface="+mj-lt"/>
                <a:ea typeface="ＭＳ Ｐゴシック" pitchFamily="-106" charset="-128"/>
                <a:cs typeface="ＭＳ Ｐゴシック" pitchFamily="-106" charset="-128"/>
              </a:rPr>
              <a:t>FPGA Module</a:t>
            </a:r>
            <a:endParaRPr kumimoji="0" lang="en-US" sz="4000" b="1" i="0" u="none" strike="noStrike" kern="0" cap="none" spc="0" normalizeH="0" baseline="0" noProof="0" dirty="0">
              <a:ln>
                <a:noFill/>
              </a:ln>
              <a:solidFill>
                <a:srgbClr val="006699"/>
              </a:solidFill>
              <a:effectLst/>
              <a:uLnTx/>
              <a:uFillTx/>
              <a:latin typeface="+mj-lt"/>
              <a:ea typeface="ＭＳ Ｐゴシック" pitchFamily="-106" charset="-128"/>
              <a:cs typeface="ＭＳ Ｐゴシック" pitchFamily="-106" charset="-128"/>
            </a:endParaRPr>
          </a:p>
        </p:txBody>
      </p:sp>
      <p:pic>
        <p:nvPicPr>
          <p:cNvPr id="47106" name="Picture 2" descr="http://www.ni.com/images/features/d/060630_lg_lv_realtime.gif"/>
          <p:cNvPicPr>
            <a:picLocks noChangeAspect="1" noChangeArrowheads="1"/>
          </p:cNvPicPr>
          <p:nvPr/>
        </p:nvPicPr>
        <p:blipFill>
          <a:blip r:embed="rId3" cstate="print"/>
          <a:srcRect l="53623"/>
          <a:stretch>
            <a:fillRect/>
          </a:stretch>
        </p:blipFill>
        <p:spPr bwMode="auto">
          <a:xfrm>
            <a:off x="1447800" y="2362200"/>
            <a:ext cx="2438400" cy="2000251"/>
          </a:xfrm>
          <a:prstGeom prst="rect">
            <a:avLst/>
          </a:prstGeom>
          <a:noFill/>
        </p:spPr>
      </p:pic>
      <p:pic>
        <p:nvPicPr>
          <p:cNvPr id="47108" name="Picture 4" descr="DCT CLIP.jpg"/>
          <p:cNvPicPr>
            <a:picLocks noChangeAspect="1" noChangeArrowheads="1"/>
          </p:cNvPicPr>
          <p:nvPr/>
        </p:nvPicPr>
        <p:blipFill>
          <a:blip r:embed="rId4" cstate="print"/>
          <a:srcRect/>
          <a:stretch>
            <a:fillRect/>
          </a:stretch>
        </p:blipFill>
        <p:spPr bwMode="auto">
          <a:xfrm>
            <a:off x="5105400" y="2819400"/>
            <a:ext cx="3076575" cy="1101329"/>
          </a:xfrm>
          <a:prstGeom prst="rect">
            <a:avLst/>
          </a:prstGeom>
          <a:noFill/>
        </p:spPr>
      </p:pic>
      <p:pic>
        <p:nvPicPr>
          <p:cNvPr id="47110" name="Picture 6" descr="http://zone.ni.com/cms/images/devzone/tut/LabVIEW_FPGA_20090526110441.png"/>
          <p:cNvPicPr>
            <a:picLocks noChangeAspect="1" noChangeArrowheads="1"/>
          </p:cNvPicPr>
          <p:nvPr/>
        </p:nvPicPr>
        <p:blipFill>
          <a:blip r:embed="rId5" cstate="print"/>
          <a:srcRect t="8989" r="60870" b="10112"/>
          <a:stretch>
            <a:fillRect/>
          </a:stretch>
        </p:blipFill>
        <p:spPr bwMode="auto">
          <a:xfrm>
            <a:off x="5181600" y="3581400"/>
            <a:ext cx="533400" cy="533400"/>
          </a:xfrm>
          <a:prstGeom prst="rect">
            <a:avLst/>
          </a:prstGeom>
          <a:noFill/>
        </p:spPr>
      </p:pic>
      <p:sp>
        <p:nvSpPr>
          <p:cNvPr id="15" name="Rectangle 14"/>
          <p:cNvSpPr/>
          <p:nvPr/>
        </p:nvSpPr>
        <p:spPr>
          <a:xfrm>
            <a:off x="4495800" y="4344769"/>
            <a:ext cx="4572000" cy="646331"/>
          </a:xfrm>
          <a:prstGeom prst="rect">
            <a:avLst/>
          </a:prstGeom>
        </p:spPr>
        <p:txBody>
          <a:bodyPr>
            <a:spAutoFit/>
          </a:bodyPr>
          <a:lstStyle/>
          <a:p>
            <a:pPr algn="ctr">
              <a:buNone/>
            </a:pPr>
            <a:r>
              <a:rPr lang="en-US" dirty="0" smtClean="0"/>
              <a:t>Add-on for programming reconfigurable FPGA</a:t>
            </a:r>
            <a:br>
              <a:rPr lang="en-US" dirty="0" smtClean="0"/>
            </a:br>
            <a:r>
              <a:rPr lang="en-US" dirty="0" smtClean="0"/>
              <a:t>hardware using graphical programming</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85800" y="304800"/>
            <a:ext cx="7772400" cy="1143000"/>
          </a:xfrm>
        </p:spPr>
        <p:txBody>
          <a:bodyPr/>
          <a:lstStyle/>
          <a:p>
            <a:r>
              <a:rPr lang="en-US" dirty="0" smtClean="0"/>
              <a:t>Why Are FPGAs Useful?</a:t>
            </a:r>
          </a:p>
        </p:txBody>
      </p:sp>
      <p:sp>
        <p:nvSpPr>
          <p:cNvPr id="11267" name="Content Placeholder 2"/>
          <p:cNvSpPr>
            <a:spLocks noGrp="1"/>
          </p:cNvSpPr>
          <p:nvPr>
            <p:ph idx="1"/>
          </p:nvPr>
        </p:nvSpPr>
        <p:spPr>
          <a:xfrm>
            <a:off x="457200" y="1600200"/>
            <a:ext cx="8686800" cy="4343400"/>
          </a:xfrm>
        </p:spPr>
        <p:txBody>
          <a:bodyPr/>
          <a:lstStyle/>
          <a:p>
            <a:r>
              <a:rPr lang="en-US" sz="2800" b="1" i="1" dirty="0" smtClean="0"/>
              <a:t>True Parallelism</a:t>
            </a:r>
            <a:r>
              <a:rPr lang="en-US" sz="2800" dirty="0" smtClean="0"/>
              <a:t> </a:t>
            </a:r>
            <a:r>
              <a:rPr lang="en-US" sz="2000" dirty="0" smtClean="0"/>
              <a:t>– </a:t>
            </a:r>
            <a:r>
              <a:rPr lang="en-US" sz="2800" dirty="0" smtClean="0"/>
              <a:t>Provides parallel tasks and pipelining</a:t>
            </a:r>
            <a:endParaRPr lang="en-US" sz="2800" b="1" i="1" dirty="0" smtClean="0"/>
          </a:p>
          <a:p>
            <a:endParaRPr lang="en-US" sz="2000" b="1" i="1" dirty="0" smtClean="0"/>
          </a:p>
          <a:p>
            <a:r>
              <a:rPr lang="en-US" sz="2800" b="1" i="1" dirty="0" smtClean="0"/>
              <a:t>High Reliability </a:t>
            </a:r>
            <a:r>
              <a:rPr lang="en-US" sz="2800" dirty="0" smtClean="0"/>
              <a:t>– Designs become a custom circuit</a:t>
            </a:r>
          </a:p>
          <a:p>
            <a:endParaRPr lang="en-US" sz="2800" b="1" i="1" dirty="0" smtClean="0"/>
          </a:p>
          <a:p>
            <a:r>
              <a:rPr lang="en-US" sz="2800" b="1" i="1" dirty="0" smtClean="0"/>
              <a:t>High Determinism </a:t>
            </a:r>
            <a:r>
              <a:rPr lang="en-US" sz="2800" dirty="0" smtClean="0"/>
              <a:t>– Runs algorithms at deterministic rates down to 25 ns (faster in many cases)</a:t>
            </a:r>
          </a:p>
          <a:p>
            <a:endParaRPr lang="en-US" sz="2000" b="1" i="1" dirty="0" smtClean="0"/>
          </a:p>
          <a:p>
            <a:r>
              <a:rPr lang="en-US" sz="2800" b="1" i="1" dirty="0" smtClean="0"/>
              <a:t>Reconfigurable</a:t>
            </a:r>
            <a:r>
              <a:rPr lang="en-US" sz="2800" dirty="0" smtClean="0"/>
              <a:t> – Create new and alter existing task-specific personalities </a:t>
            </a:r>
          </a:p>
        </p:txBody>
      </p:sp>
      <p:pic>
        <p:nvPicPr>
          <p:cNvPr id="11268" name="Picture 5" descr="FPGA 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543800" y="304800"/>
            <a:ext cx="1104900" cy="114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609600" y="228600"/>
            <a:ext cx="7772400" cy="1143000"/>
          </a:xfrm>
        </p:spPr>
        <p:txBody>
          <a:bodyPr/>
          <a:lstStyle/>
          <a:p>
            <a:r>
              <a:rPr lang="en-US" dirty="0" smtClean="0"/>
              <a:t>From </a:t>
            </a:r>
            <a:r>
              <a:rPr lang="en-US" dirty="0"/>
              <a:t>LabVIEW to Hardware</a:t>
            </a:r>
          </a:p>
        </p:txBody>
      </p:sp>
      <p:sp>
        <p:nvSpPr>
          <p:cNvPr id="207876" name="Line 4"/>
          <p:cNvSpPr>
            <a:spLocks noChangeShapeType="1"/>
          </p:cNvSpPr>
          <p:nvPr/>
        </p:nvSpPr>
        <p:spPr bwMode="auto">
          <a:xfrm flipV="1">
            <a:off x="6429375" y="2017713"/>
            <a:ext cx="304800" cy="1587"/>
          </a:xfrm>
          <a:prstGeom prst="line">
            <a:avLst/>
          </a:prstGeom>
          <a:noFill/>
          <a:ln w="28575">
            <a:solidFill>
              <a:srgbClr val="4072AE"/>
            </a:solidFill>
            <a:round/>
            <a:headEnd/>
            <a:tailEnd type="triangle" w="med" len="med"/>
          </a:ln>
          <a:effectLst/>
        </p:spPr>
        <p:txBody>
          <a:bodyPr/>
          <a:lstStyle/>
          <a:p>
            <a:endParaRPr lang="en-US" dirty="0">
              <a:solidFill>
                <a:schemeClr val="bg1"/>
              </a:solidFill>
            </a:endParaRPr>
          </a:p>
        </p:txBody>
      </p:sp>
      <p:sp>
        <p:nvSpPr>
          <p:cNvPr id="207877" name="Line 5"/>
          <p:cNvSpPr>
            <a:spLocks noChangeShapeType="1"/>
          </p:cNvSpPr>
          <p:nvPr/>
        </p:nvSpPr>
        <p:spPr bwMode="auto">
          <a:xfrm flipV="1">
            <a:off x="4381500" y="2017713"/>
            <a:ext cx="304800" cy="1587"/>
          </a:xfrm>
          <a:prstGeom prst="line">
            <a:avLst/>
          </a:prstGeom>
          <a:noFill/>
          <a:ln w="28575">
            <a:solidFill>
              <a:srgbClr val="4072AE"/>
            </a:solidFill>
            <a:round/>
            <a:headEnd/>
            <a:tailEnd type="triangle" w="med" len="med"/>
          </a:ln>
          <a:effectLst/>
        </p:spPr>
        <p:txBody>
          <a:bodyPr/>
          <a:lstStyle/>
          <a:p>
            <a:endParaRPr lang="en-US" dirty="0">
              <a:solidFill>
                <a:schemeClr val="bg1"/>
              </a:solidFill>
            </a:endParaRPr>
          </a:p>
        </p:txBody>
      </p:sp>
      <p:sp>
        <p:nvSpPr>
          <p:cNvPr id="207878" name="Line 6"/>
          <p:cNvSpPr>
            <a:spLocks noChangeShapeType="1"/>
          </p:cNvSpPr>
          <p:nvPr/>
        </p:nvSpPr>
        <p:spPr bwMode="auto">
          <a:xfrm flipV="1">
            <a:off x="2352675" y="2017713"/>
            <a:ext cx="304800" cy="1587"/>
          </a:xfrm>
          <a:prstGeom prst="line">
            <a:avLst/>
          </a:prstGeom>
          <a:noFill/>
          <a:ln w="28575">
            <a:solidFill>
              <a:srgbClr val="4072AE"/>
            </a:solidFill>
            <a:round/>
            <a:headEnd/>
            <a:tailEnd type="triangle" w="med" len="med"/>
          </a:ln>
          <a:effectLst/>
        </p:spPr>
        <p:txBody>
          <a:bodyPr/>
          <a:lstStyle/>
          <a:p>
            <a:endParaRPr lang="en-US" dirty="0">
              <a:solidFill>
                <a:schemeClr val="bg1"/>
              </a:solidFill>
            </a:endParaRPr>
          </a:p>
        </p:txBody>
      </p:sp>
      <p:sp>
        <p:nvSpPr>
          <p:cNvPr id="207879" name="Rectangle 7"/>
          <p:cNvSpPr>
            <a:spLocks noChangeArrowheads="1"/>
          </p:cNvSpPr>
          <p:nvPr/>
        </p:nvSpPr>
        <p:spPr bwMode="auto">
          <a:xfrm>
            <a:off x="619125" y="1447800"/>
            <a:ext cx="1781175" cy="117157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lnSpc>
                <a:spcPct val="80000"/>
              </a:lnSpc>
              <a:spcBef>
                <a:spcPct val="20000"/>
              </a:spcBef>
            </a:pPr>
            <a:r>
              <a:rPr lang="en-US" b="1" dirty="0" smtClean="0">
                <a:solidFill>
                  <a:schemeClr val="bg1"/>
                </a:solidFill>
                <a:latin typeface="+mn-lt"/>
              </a:rPr>
              <a:t>Translation</a:t>
            </a:r>
            <a:endParaRPr lang="en-US" b="1" dirty="0">
              <a:solidFill>
                <a:schemeClr val="bg1"/>
              </a:solidFill>
              <a:latin typeface="+mn-lt"/>
            </a:endParaRPr>
          </a:p>
        </p:txBody>
      </p:sp>
      <p:sp>
        <p:nvSpPr>
          <p:cNvPr id="207880" name="Rectangle 8"/>
          <p:cNvSpPr>
            <a:spLocks noChangeArrowheads="1"/>
          </p:cNvSpPr>
          <p:nvPr/>
        </p:nvSpPr>
        <p:spPr bwMode="auto">
          <a:xfrm>
            <a:off x="2657475" y="1447800"/>
            <a:ext cx="1781175" cy="117157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lnSpc>
                <a:spcPct val="80000"/>
              </a:lnSpc>
              <a:spcBef>
                <a:spcPct val="20000"/>
              </a:spcBef>
            </a:pPr>
            <a:r>
              <a:rPr lang="en-US" b="1" dirty="0">
                <a:solidFill>
                  <a:schemeClr val="bg1"/>
                </a:solidFill>
                <a:latin typeface="+mn-lt"/>
              </a:rPr>
              <a:t>Optimization</a:t>
            </a:r>
          </a:p>
        </p:txBody>
      </p:sp>
      <p:sp>
        <p:nvSpPr>
          <p:cNvPr id="207881" name="Rectangle 9"/>
          <p:cNvSpPr>
            <a:spLocks noChangeArrowheads="1"/>
          </p:cNvSpPr>
          <p:nvPr/>
        </p:nvSpPr>
        <p:spPr bwMode="auto">
          <a:xfrm>
            <a:off x="4695825" y="1447800"/>
            <a:ext cx="1781175" cy="117157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lnSpc>
                <a:spcPct val="80000"/>
              </a:lnSpc>
              <a:spcBef>
                <a:spcPct val="20000"/>
              </a:spcBef>
            </a:pPr>
            <a:r>
              <a:rPr lang="en-US" b="1" dirty="0">
                <a:solidFill>
                  <a:schemeClr val="bg1"/>
                </a:solidFill>
                <a:latin typeface="+mn-lt"/>
              </a:rPr>
              <a:t>Synthesis</a:t>
            </a:r>
          </a:p>
        </p:txBody>
      </p:sp>
      <p:sp>
        <p:nvSpPr>
          <p:cNvPr id="207882" name="Rectangle 10"/>
          <p:cNvSpPr>
            <a:spLocks noChangeArrowheads="1"/>
          </p:cNvSpPr>
          <p:nvPr/>
        </p:nvSpPr>
        <p:spPr bwMode="auto">
          <a:xfrm>
            <a:off x="6734175" y="1447800"/>
            <a:ext cx="1781175" cy="117157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lnSpc>
                <a:spcPct val="80000"/>
              </a:lnSpc>
              <a:spcBef>
                <a:spcPct val="20000"/>
              </a:spcBef>
            </a:pPr>
            <a:r>
              <a:rPr lang="en-US" b="1" dirty="0">
                <a:solidFill>
                  <a:schemeClr val="bg1"/>
                </a:solidFill>
                <a:latin typeface="+mn-lt"/>
              </a:rPr>
              <a:t>Bit Stream</a:t>
            </a:r>
          </a:p>
        </p:txBody>
      </p:sp>
      <p:sp>
        <p:nvSpPr>
          <p:cNvPr id="207883" name="Text Box 11"/>
          <p:cNvSpPr txBox="1">
            <a:spLocks noChangeArrowheads="1"/>
          </p:cNvSpPr>
          <p:nvPr/>
        </p:nvSpPr>
        <p:spPr bwMode="auto">
          <a:xfrm>
            <a:off x="555625" y="2798763"/>
            <a:ext cx="1584325" cy="261937"/>
          </a:xfrm>
          <a:prstGeom prst="rect">
            <a:avLst/>
          </a:prstGeom>
          <a:noFill/>
          <a:ln w="9525" algn="ctr">
            <a:noFill/>
            <a:miter lim="800000"/>
            <a:headEnd/>
            <a:tailEnd/>
          </a:ln>
          <a:effectLst/>
        </p:spPr>
        <p:txBody>
          <a:bodyPr wrap="none">
            <a:spAutoFit/>
          </a:bodyPr>
          <a:lstStyle/>
          <a:p>
            <a:pPr eaLnBrk="1" hangingPunct="1">
              <a:lnSpc>
                <a:spcPct val="80000"/>
              </a:lnSpc>
              <a:spcBef>
                <a:spcPct val="20000"/>
              </a:spcBef>
            </a:pPr>
            <a:r>
              <a:rPr lang="en-US" sz="1400" dirty="0">
                <a:latin typeface="Arial" pitchFamily="34" charset="0"/>
              </a:rPr>
              <a:t>VHDL Generation</a:t>
            </a:r>
          </a:p>
        </p:txBody>
      </p:sp>
      <p:sp>
        <p:nvSpPr>
          <p:cNvPr id="207884" name="Text Box 12"/>
          <p:cNvSpPr txBox="1">
            <a:spLocks noChangeArrowheads="1"/>
          </p:cNvSpPr>
          <p:nvPr/>
        </p:nvSpPr>
        <p:spPr bwMode="auto">
          <a:xfrm>
            <a:off x="2574925" y="2798763"/>
            <a:ext cx="1455738" cy="474662"/>
          </a:xfrm>
          <a:prstGeom prst="rect">
            <a:avLst/>
          </a:prstGeom>
          <a:noFill/>
          <a:ln w="9525" algn="ctr">
            <a:noFill/>
            <a:miter lim="800000"/>
            <a:headEnd/>
            <a:tailEnd/>
          </a:ln>
          <a:effectLst/>
        </p:spPr>
        <p:txBody>
          <a:bodyPr wrap="none">
            <a:spAutoFit/>
          </a:bodyPr>
          <a:lstStyle/>
          <a:p>
            <a:pPr eaLnBrk="1" hangingPunct="1">
              <a:lnSpc>
                <a:spcPct val="80000"/>
              </a:lnSpc>
              <a:spcBef>
                <a:spcPct val="20000"/>
              </a:spcBef>
            </a:pPr>
            <a:r>
              <a:rPr lang="en-US" sz="1400" dirty="0">
                <a:latin typeface="Arial" pitchFamily="34" charset="0"/>
              </a:rPr>
              <a:t>Analysis</a:t>
            </a:r>
          </a:p>
          <a:p>
            <a:pPr eaLnBrk="1" hangingPunct="1">
              <a:lnSpc>
                <a:spcPct val="80000"/>
              </a:lnSpc>
              <a:spcBef>
                <a:spcPct val="20000"/>
              </a:spcBef>
            </a:pPr>
            <a:r>
              <a:rPr lang="en-US" sz="1400" dirty="0">
                <a:latin typeface="Arial" pitchFamily="34" charset="0"/>
              </a:rPr>
              <a:t>Logic Reduction</a:t>
            </a:r>
          </a:p>
        </p:txBody>
      </p:sp>
      <p:sp>
        <p:nvSpPr>
          <p:cNvPr id="207885" name="Text Box 13"/>
          <p:cNvSpPr txBox="1">
            <a:spLocks noChangeArrowheads="1"/>
          </p:cNvSpPr>
          <p:nvPr/>
        </p:nvSpPr>
        <p:spPr bwMode="auto">
          <a:xfrm>
            <a:off x="4622800" y="2798763"/>
            <a:ext cx="1643063" cy="474662"/>
          </a:xfrm>
          <a:prstGeom prst="rect">
            <a:avLst/>
          </a:prstGeom>
          <a:noFill/>
          <a:ln w="9525" algn="ctr">
            <a:noFill/>
            <a:miter lim="800000"/>
            <a:headEnd/>
            <a:tailEnd/>
          </a:ln>
          <a:effectLst/>
        </p:spPr>
        <p:txBody>
          <a:bodyPr wrap="none">
            <a:spAutoFit/>
          </a:bodyPr>
          <a:lstStyle/>
          <a:p>
            <a:pPr eaLnBrk="1" hangingPunct="1">
              <a:lnSpc>
                <a:spcPct val="80000"/>
              </a:lnSpc>
              <a:spcBef>
                <a:spcPct val="20000"/>
              </a:spcBef>
            </a:pPr>
            <a:r>
              <a:rPr lang="en-US" sz="1400" dirty="0">
                <a:latin typeface="Arial" pitchFamily="34" charset="0"/>
              </a:rPr>
              <a:t>Place and Route</a:t>
            </a:r>
          </a:p>
          <a:p>
            <a:pPr eaLnBrk="1" hangingPunct="1">
              <a:lnSpc>
                <a:spcPct val="80000"/>
              </a:lnSpc>
              <a:spcBef>
                <a:spcPct val="20000"/>
              </a:spcBef>
            </a:pPr>
            <a:r>
              <a:rPr lang="en-US" sz="1400" dirty="0">
                <a:latin typeface="Arial" pitchFamily="34" charset="0"/>
              </a:rPr>
              <a:t>Timing Verification</a:t>
            </a:r>
          </a:p>
        </p:txBody>
      </p:sp>
      <p:sp>
        <p:nvSpPr>
          <p:cNvPr id="207886" name="Text Box 14"/>
          <p:cNvSpPr txBox="1">
            <a:spLocks noChangeArrowheads="1"/>
          </p:cNvSpPr>
          <p:nvPr/>
        </p:nvSpPr>
        <p:spPr bwMode="auto">
          <a:xfrm>
            <a:off x="6651625" y="2798763"/>
            <a:ext cx="1409360" cy="480131"/>
          </a:xfrm>
          <a:prstGeom prst="rect">
            <a:avLst/>
          </a:prstGeom>
          <a:noFill/>
          <a:ln w="9525" algn="ctr">
            <a:noFill/>
            <a:miter lim="800000"/>
            <a:headEnd/>
            <a:tailEnd/>
          </a:ln>
          <a:effectLst/>
        </p:spPr>
        <p:txBody>
          <a:bodyPr wrap="none">
            <a:spAutoFit/>
          </a:bodyPr>
          <a:lstStyle/>
          <a:p>
            <a:pPr eaLnBrk="1" hangingPunct="1">
              <a:lnSpc>
                <a:spcPct val="80000"/>
              </a:lnSpc>
              <a:spcBef>
                <a:spcPct val="20000"/>
              </a:spcBef>
            </a:pPr>
            <a:r>
              <a:rPr lang="en-US" sz="1400" dirty="0">
                <a:latin typeface="Arial" pitchFamily="34" charset="0"/>
              </a:rPr>
              <a:t>Generation</a:t>
            </a:r>
          </a:p>
          <a:p>
            <a:pPr eaLnBrk="1" hangingPunct="1">
              <a:lnSpc>
                <a:spcPct val="80000"/>
              </a:lnSpc>
              <a:spcBef>
                <a:spcPct val="20000"/>
              </a:spcBef>
            </a:pPr>
            <a:r>
              <a:rPr lang="en-US" sz="1400" dirty="0" smtClean="0">
                <a:latin typeface="Arial" pitchFamily="34" charset="0"/>
              </a:rPr>
              <a:t>Download/Run</a:t>
            </a:r>
            <a:endParaRPr lang="en-US" sz="1400" dirty="0">
              <a:latin typeface="Arial" pitchFamily="34" charset="0"/>
            </a:endParaRPr>
          </a:p>
        </p:txBody>
      </p:sp>
      <p:pic>
        <p:nvPicPr>
          <p:cNvPr id="68" name="Picture 58" descr="Simplified example code"/>
          <p:cNvPicPr>
            <a:picLocks noChangeAspect="1" noChangeArrowheads="1"/>
          </p:cNvPicPr>
          <p:nvPr/>
        </p:nvPicPr>
        <p:blipFill>
          <a:blip r:embed="rId3" cstate="print"/>
          <a:srcRect/>
          <a:stretch>
            <a:fillRect/>
          </a:stretch>
        </p:blipFill>
        <p:spPr bwMode="auto">
          <a:xfrm>
            <a:off x="1624340" y="4108482"/>
            <a:ext cx="1823219" cy="1758918"/>
          </a:xfrm>
          <a:prstGeom prst="rect">
            <a:avLst/>
          </a:prstGeom>
          <a:noFill/>
          <a:ln w="9525">
            <a:noFill/>
            <a:miter lim="800000"/>
            <a:headEnd/>
            <a:tailEnd/>
          </a:ln>
        </p:spPr>
      </p:pic>
      <p:sp>
        <p:nvSpPr>
          <p:cNvPr id="69" name="Text Box 60"/>
          <p:cNvSpPr txBox="1">
            <a:spLocks noChangeArrowheads="1"/>
          </p:cNvSpPr>
          <p:nvPr/>
        </p:nvSpPr>
        <p:spPr bwMode="auto">
          <a:xfrm>
            <a:off x="762000" y="3657600"/>
            <a:ext cx="3660775" cy="366712"/>
          </a:xfrm>
          <a:prstGeom prst="rect">
            <a:avLst/>
          </a:prstGeom>
          <a:noFill/>
          <a:ln w="9525" algn="ctr">
            <a:noFill/>
            <a:miter lim="800000"/>
            <a:headEnd/>
            <a:tailEnd/>
          </a:ln>
        </p:spPr>
        <p:txBody>
          <a:bodyPr>
            <a:spAutoFit/>
          </a:bodyPr>
          <a:lstStyle/>
          <a:p>
            <a:pPr algn="ctr">
              <a:spcBef>
                <a:spcPct val="50000"/>
              </a:spcBef>
              <a:defRPr/>
            </a:pPr>
            <a:r>
              <a:rPr lang="en-US" sz="1800" dirty="0">
                <a:latin typeface="+mj-lt"/>
              </a:rPr>
              <a:t>LabVIEW FPGA Code</a:t>
            </a:r>
          </a:p>
        </p:txBody>
      </p:sp>
      <p:pic>
        <p:nvPicPr>
          <p:cNvPr id="50181" name="Picture 5"/>
          <p:cNvPicPr>
            <a:picLocks noChangeAspect="1" noChangeArrowheads="1"/>
          </p:cNvPicPr>
          <p:nvPr/>
        </p:nvPicPr>
        <p:blipFill>
          <a:blip r:embed="rId4" cstate="print"/>
          <a:srcRect/>
          <a:stretch>
            <a:fillRect/>
          </a:stretch>
        </p:blipFill>
        <p:spPr bwMode="auto">
          <a:xfrm>
            <a:off x="5281940" y="3810000"/>
            <a:ext cx="2338060" cy="2047875"/>
          </a:xfrm>
          <a:prstGeom prst="rect">
            <a:avLst/>
          </a:prstGeom>
          <a:noFill/>
          <a:ln w="9525">
            <a:noFill/>
            <a:miter lim="800000"/>
            <a:headEnd/>
            <a:tailEnd/>
          </a:ln>
          <a:effectLst/>
        </p:spPr>
      </p:pic>
      <p:sp>
        <p:nvSpPr>
          <p:cNvPr id="74" name="Right Arrow 73"/>
          <p:cNvSpPr/>
          <p:nvPr/>
        </p:nvSpPr>
        <p:spPr bwMode="auto">
          <a:xfrm>
            <a:off x="3910340" y="4876800"/>
            <a:ext cx="12954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Narrow" pitchFamily="-106" charset="0"/>
            </a:endParaRPr>
          </a:p>
        </p:txBody>
      </p:sp>
      <p:sp>
        <p:nvSpPr>
          <p:cNvPr id="75" name="Text Box 60"/>
          <p:cNvSpPr txBox="1">
            <a:spLocks noChangeArrowheads="1"/>
          </p:cNvSpPr>
          <p:nvPr/>
        </p:nvSpPr>
        <p:spPr bwMode="auto">
          <a:xfrm>
            <a:off x="4721225" y="3657600"/>
            <a:ext cx="3660775" cy="366712"/>
          </a:xfrm>
          <a:prstGeom prst="rect">
            <a:avLst/>
          </a:prstGeom>
          <a:noFill/>
          <a:ln w="9525" algn="ctr">
            <a:noFill/>
            <a:miter lim="800000"/>
            <a:headEnd/>
            <a:tailEnd/>
          </a:ln>
        </p:spPr>
        <p:txBody>
          <a:bodyPr>
            <a:spAutoFit/>
          </a:bodyPr>
          <a:lstStyle/>
          <a:p>
            <a:pPr algn="ctr">
              <a:spcBef>
                <a:spcPct val="50000"/>
              </a:spcBef>
              <a:defRPr/>
            </a:pPr>
            <a:r>
              <a:rPr lang="en-US" sz="1800" dirty="0" smtClean="0">
                <a:latin typeface="+mj-lt"/>
              </a:rPr>
              <a:t>FPGA Logic Implementation</a:t>
            </a:r>
            <a:endParaRPr lang="en-US" sz="1800" dirty="0">
              <a:latin typeface="+mj-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28600" y="1447800"/>
          <a:ext cx="8686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228600" y="304800"/>
            <a:ext cx="7772400" cy="1143000"/>
          </a:xfrm>
        </p:spPr>
        <p:txBody>
          <a:bodyPr>
            <a:normAutofit/>
          </a:bodyPr>
          <a:lstStyle/>
          <a:p>
            <a:r>
              <a:rPr lang="en-US" dirty="0" smtClean="0"/>
              <a:t>NI LabVIEW FPGA Hardware Targets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Common Applications</a:t>
            </a:r>
          </a:p>
        </p:txBody>
      </p:sp>
      <p:sp>
        <p:nvSpPr>
          <p:cNvPr id="17411" name="Content Placeholder 2"/>
          <p:cNvSpPr>
            <a:spLocks noGrp="1"/>
          </p:cNvSpPr>
          <p:nvPr>
            <p:ph idx="1"/>
          </p:nvPr>
        </p:nvSpPr>
        <p:spPr>
          <a:xfrm>
            <a:off x="838200" y="1752600"/>
            <a:ext cx="7772400" cy="3657600"/>
          </a:xfrm>
        </p:spPr>
        <p:txBody>
          <a:bodyPr/>
          <a:lstStyle/>
          <a:p>
            <a:r>
              <a:rPr lang="en-US" dirty="0" smtClean="0"/>
              <a:t>High-speed control</a:t>
            </a:r>
          </a:p>
          <a:p>
            <a:r>
              <a:rPr lang="en-US" dirty="0" smtClean="0"/>
              <a:t>Custom DAQ</a:t>
            </a:r>
          </a:p>
          <a:p>
            <a:r>
              <a:rPr lang="en-US" dirty="0" smtClean="0"/>
              <a:t>Digital communication protocols</a:t>
            </a:r>
          </a:p>
          <a:p>
            <a:r>
              <a:rPr lang="en-US" dirty="0" smtClean="0"/>
              <a:t>Sensor simulation</a:t>
            </a:r>
          </a:p>
          <a:p>
            <a:r>
              <a:rPr lang="en-US" dirty="0" smtClean="0"/>
              <a:t>Onboard processing and data reduction</a:t>
            </a:r>
          </a:p>
        </p:txBody>
      </p:sp>
      <p:pic>
        <p:nvPicPr>
          <p:cNvPr id="17412" name="Picture 5" descr="FPGA 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086600" y="609600"/>
            <a:ext cx="1524000" cy="1576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2"/>
          <p:cNvPicPr>
            <a:picLocks noChangeAspect="1" noChangeArrowheads="1"/>
          </p:cNvPicPr>
          <p:nvPr/>
        </p:nvPicPr>
        <p:blipFill>
          <a:blip r:embed="rId3" cstate="print"/>
          <a:srcRect/>
          <a:stretch>
            <a:fillRect/>
          </a:stretch>
        </p:blipFill>
        <p:spPr bwMode="auto">
          <a:xfrm>
            <a:off x="1371600" y="1905000"/>
            <a:ext cx="6029325" cy="1609725"/>
          </a:xfrm>
          <a:prstGeom prst="rect">
            <a:avLst/>
          </a:prstGeom>
          <a:noFill/>
          <a:ln w="9525">
            <a:noFill/>
            <a:miter lim="800000"/>
            <a:headEnd/>
            <a:tailEnd/>
          </a:ln>
        </p:spPr>
      </p:pic>
      <p:sp>
        <p:nvSpPr>
          <p:cNvPr id="5" name="Title 1"/>
          <p:cNvSpPr txBox="1">
            <a:spLocks/>
          </p:cNvSpPr>
          <p:nvPr/>
        </p:nvSpPr>
        <p:spPr bwMode="auto">
          <a:xfrm>
            <a:off x="685800" y="914400"/>
            <a:ext cx="7696200" cy="1066800"/>
          </a:xfrm>
          <a:prstGeom prst="rect">
            <a:avLst/>
          </a:prstGeom>
          <a:noFill/>
          <a:ln w="9525">
            <a:noFill/>
            <a:miter lim="800000"/>
            <a:headEnd/>
            <a:tailEnd/>
          </a:ln>
        </p:spPr>
        <p:txBody>
          <a:bodyPr anchor="ctr"/>
          <a:lstStyle/>
          <a:p>
            <a:pPr>
              <a:defRPr/>
            </a:pPr>
            <a:r>
              <a:rPr lang="en-US" sz="2800" b="1" i="1" kern="0" dirty="0">
                <a:solidFill>
                  <a:srgbClr val="006699"/>
                </a:solidFill>
                <a:latin typeface="+mj-lt"/>
                <a:ea typeface="+mj-ea"/>
                <a:cs typeface="+mj-cs"/>
              </a:rPr>
              <a:t>Example </a:t>
            </a:r>
            <a:r>
              <a:rPr lang="en-US" sz="2800" b="1" i="1" kern="0" dirty="0">
                <a:solidFill>
                  <a:srgbClr val="006699"/>
                </a:solidFill>
                <a:latin typeface="Arial Narrow"/>
                <a:ea typeface="+mj-ea"/>
                <a:cs typeface="+mj-cs"/>
              </a:rPr>
              <a:t>– </a:t>
            </a:r>
            <a:r>
              <a:rPr lang="en-US" sz="2800" b="1" i="1" kern="0" dirty="0">
                <a:solidFill>
                  <a:srgbClr val="006699"/>
                </a:solidFill>
                <a:latin typeface="+mj-lt"/>
                <a:ea typeface="+mj-ea"/>
                <a:cs typeface="+mj-cs"/>
              </a:rPr>
              <a:t>SPI</a:t>
            </a:r>
          </a:p>
        </p:txBody>
      </p:sp>
      <p:pic>
        <p:nvPicPr>
          <p:cNvPr id="22533" name="Picture 7"/>
          <p:cNvPicPr>
            <a:picLocks noChangeAspect="1" noChangeArrowheads="1"/>
          </p:cNvPicPr>
          <p:nvPr/>
        </p:nvPicPr>
        <p:blipFill>
          <a:blip r:embed="rId4" cstate="print"/>
          <a:srcRect/>
          <a:stretch>
            <a:fillRect/>
          </a:stretch>
        </p:blipFill>
        <p:spPr bwMode="auto">
          <a:xfrm>
            <a:off x="0" y="3717925"/>
            <a:ext cx="9144000" cy="2243138"/>
          </a:xfrm>
          <a:prstGeom prst="rect">
            <a:avLst/>
          </a:prstGeom>
          <a:noFill/>
          <a:ln w="9525" algn="ctr">
            <a:noFill/>
            <a:miter lim="800000"/>
            <a:headEnd/>
            <a:tailEnd/>
          </a:ln>
        </p:spPr>
      </p:pic>
      <p:sp>
        <p:nvSpPr>
          <p:cNvPr id="7" name="Rectangle 2"/>
          <p:cNvSpPr>
            <a:spLocks noGrp="1" noChangeArrowheads="1"/>
          </p:cNvSpPr>
          <p:nvPr>
            <p:ph type="title"/>
          </p:nvPr>
        </p:nvSpPr>
        <p:spPr>
          <a:xfrm>
            <a:off x="666750" y="381000"/>
            <a:ext cx="7772400" cy="1143000"/>
          </a:xfrm>
        </p:spPr>
        <p:txBody>
          <a:bodyPr/>
          <a:lstStyle/>
          <a:p>
            <a:r>
              <a:rPr lang="en-US" dirty="0" smtClean="0"/>
              <a:t>Digital Communication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457200" y="1371600"/>
            <a:ext cx="3886200" cy="426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Narrow" pitchFamily="-106" charset="0"/>
            </a:endParaRPr>
          </a:p>
        </p:txBody>
      </p:sp>
      <p:sp>
        <p:nvSpPr>
          <p:cNvPr id="194562" name="Rectangle 2"/>
          <p:cNvSpPr>
            <a:spLocks noGrp="1" noChangeArrowheads="1"/>
          </p:cNvSpPr>
          <p:nvPr>
            <p:ph type="title"/>
          </p:nvPr>
        </p:nvSpPr>
        <p:spPr>
          <a:xfrm>
            <a:off x="381000" y="685800"/>
            <a:ext cx="4114800" cy="457200"/>
          </a:xfrm>
        </p:spPr>
        <p:txBody>
          <a:bodyPr/>
          <a:lstStyle/>
          <a:p>
            <a:pPr algn="ctr"/>
            <a:r>
              <a:rPr lang="en-US" sz="2400" dirty="0" smtClean="0"/>
              <a:t>Built-In Intellectual Property (IP)</a:t>
            </a:r>
          </a:p>
        </p:txBody>
      </p:sp>
      <p:sp>
        <p:nvSpPr>
          <p:cNvPr id="194563" name="Rectangle 3"/>
          <p:cNvSpPr>
            <a:spLocks noGrp="1" noChangeArrowheads="1"/>
          </p:cNvSpPr>
          <p:nvPr>
            <p:ph idx="1"/>
          </p:nvPr>
        </p:nvSpPr>
        <p:spPr>
          <a:xfrm>
            <a:off x="533400" y="1447800"/>
            <a:ext cx="3733800" cy="3505200"/>
          </a:xfrm>
        </p:spPr>
        <p:txBody>
          <a:bodyPr/>
          <a:lstStyle/>
          <a:p>
            <a:pPr>
              <a:lnSpc>
                <a:spcPct val="125000"/>
              </a:lnSpc>
              <a:spcBef>
                <a:spcPct val="10000"/>
              </a:spcBef>
              <a:buFontTx/>
              <a:buNone/>
            </a:pPr>
            <a:r>
              <a:rPr lang="en-US" sz="2800" dirty="0" smtClean="0"/>
              <a:t>FFT</a:t>
            </a:r>
          </a:p>
          <a:p>
            <a:pPr>
              <a:lnSpc>
                <a:spcPct val="125000"/>
              </a:lnSpc>
              <a:spcBef>
                <a:spcPct val="10000"/>
              </a:spcBef>
              <a:buFontTx/>
              <a:buNone/>
            </a:pPr>
            <a:r>
              <a:rPr lang="en-US" sz="2800" dirty="0" smtClean="0"/>
              <a:t>DC/RMS</a:t>
            </a:r>
          </a:p>
          <a:p>
            <a:pPr>
              <a:lnSpc>
                <a:spcPct val="125000"/>
              </a:lnSpc>
              <a:spcBef>
                <a:spcPct val="10000"/>
              </a:spcBef>
              <a:buFontTx/>
              <a:buNone/>
            </a:pPr>
            <a:r>
              <a:rPr lang="en-US" sz="2800" dirty="0" smtClean="0"/>
              <a:t>Waveform Averaging</a:t>
            </a:r>
          </a:p>
          <a:p>
            <a:pPr>
              <a:lnSpc>
                <a:spcPct val="125000"/>
              </a:lnSpc>
              <a:spcBef>
                <a:spcPct val="10000"/>
              </a:spcBef>
              <a:buFontTx/>
              <a:buNone/>
            </a:pPr>
            <a:r>
              <a:rPr lang="en-US" sz="2800" dirty="0" smtClean="0"/>
              <a:t>Digital filtering</a:t>
            </a:r>
          </a:p>
          <a:p>
            <a:pPr>
              <a:lnSpc>
                <a:spcPct val="125000"/>
              </a:lnSpc>
              <a:spcBef>
                <a:spcPct val="10000"/>
              </a:spcBef>
              <a:buFontTx/>
              <a:buNone/>
            </a:pPr>
            <a:r>
              <a:rPr lang="en-US" sz="2800" dirty="0" smtClean="0"/>
              <a:t>Windowing</a:t>
            </a:r>
          </a:p>
          <a:p>
            <a:pPr>
              <a:lnSpc>
                <a:spcPct val="125000"/>
              </a:lnSpc>
              <a:spcBef>
                <a:spcPct val="10000"/>
              </a:spcBef>
              <a:buFontTx/>
              <a:buNone/>
            </a:pPr>
            <a:r>
              <a:rPr lang="en-US" sz="2800" dirty="0" smtClean="0"/>
              <a:t>Resampling</a:t>
            </a:r>
          </a:p>
        </p:txBody>
      </p:sp>
      <p:pic>
        <p:nvPicPr>
          <p:cNvPr id="194564" name="Picture 4"/>
          <p:cNvPicPr>
            <a:picLocks noChangeAspect="1" noChangeArrowheads="1"/>
          </p:cNvPicPr>
          <p:nvPr/>
        </p:nvPicPr>
        <p:blipFill>
          <a:blip r:embed="rId3" cstate="print"/>
          <a:srcRect t="54718" b="24509"/>
          <a:stretch>
            <a:fillRect/>
          </a:stretch>
        </p:blipFill>
        <p:spPr bwMode="auto">
          <a:xfrm>
            <a:off x="609600" y="5105400"/>
            <a:ext cx="1079500" cy="380999"/>
          </a:xfrm>
          <a:prstGeom prst="rect">
            <a:avLst/>
          </a:prstGeom>
          <a:noFill/>
        </p:spPr>
      </p:pic>
      <p:pic>
        <p:nvPicPr>
          <p:cNvPr id="194565" name="Picture 5"/>
          <p:cNvPicPr>
            <a:picLocks noChangeAspect="1" noChangeArrowheads="1"/>
          </p:cNvPicPr>
          <p:nvPr/>
        </p:nvPicPr>
        <p:blipFill>
          <a:blip r:embed="rId4" cstate="print">
            <a:clrChange>
              <a:clrFrom>
                <a:srgbClr val="FFFFFF"/>
              </a:clrFrom>
              <a:clrTo>
                <a:srgbClr val="FFFFFF">
                  <a:alpha val="0"/>
                </a:srgbClr>
              </a:clrTo>
            </a:clrChange>
          </a:blip>
          <a:srcRect l="39801" t="34367" r="42783" b="24463"/>
          <a:stretch>
            <a:fillRect/>
          </a:stretch>
        </p:blipFill>
        <p:spPr bwMode="auto">
          <a:xfrm>
            <a:off x="2057400" y="5048250"/>
            <a:ext cx="601174" cy="514350"/>
          </a:xfrm>
          <a:prstGeom prst="rect">
            <a:avLst/>
          </a:prstGeom>
          <a:noFill/>
          <a:ln w="9525">
            <a:noFill/>
            <a:miter lim="800000"/>
            <a:headEnd/>
            <a:tailEnd/>
          </a:ln>
          <a:effectLst/>
        </p:spPr>
      </p:pic>
      <p:pic>
        <p:nvPicPr>
          <p:cNvPr id="194568" name="Picture 8"/>
          <p:cNvPicPr>
            <a:picLocks noChangeAspect="1" noChangeArrowheads="1"/>
          </p:cNvPicPr>
          <p:nvPr/>
        </p:nvPicPr>
        <p:blipFill>
          <a:blip r:embed="rId3" cstate="print"/>
          <a:srcRect l="5524" t="74638" r="50667" b="3801"/>
          <a:stretch>
            <a:fillRect/>
          </a:stretch>
        </p:blipFill>
        <p:spPr bwMode="auto">
          <a:xfrm>
            <a:off x="3132078" y="5105400"/>
            <a:ext cx="601722" cy="430213"/>
          </a:xfrm>
          <a:prstGeom prst="rect">
            <a:avLst/>
          </a:prstGeom>
          <a:noFill/>
        </p:spPr>
      </p:pic>
      <p:sp>
        <p:nvSpPr>
          <p:cNvPr id="11" name="Rectangle 2"/>
          <p:cNvSpPr txBox="1">
            <a:spLocks noChangeArrowheads="1"/>
          </p:cNvSpPr>
          <p:nvPr/>
        </p:nvSpPr>
        <p:spPr bwMode="auto">
          <a:xfrm>
            <a:off x="4800600" y="685800"/>
            <a:ext cx="41148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rgbClr val="006699"/>
                </a:solidFill>
                <a:effectLst/>
                <a:uLnTx/>
                <a:uFillTx/>
                <a:latin typeface="+mj-lt"/>
                <a:ea typeface="ＭＳ Ｐゴシック" pitchFamily="-106" charset="-128"/>
                <a:cs typeface="ＭＳ Ｐゴシック" pitchFamily="-106" charset="-128"/>
              </a:rPr>
              <a:t>Importing</a:t>
            </a:r>
            <a:r>
              <a:rPr kumimoji="0" lang="en-US" sz="2400" b="1" i="0" u="none" strike="noStrike" kern="0" cap="none" spc="0" normalizeH="0" noProof="0" dirty="0" smtClean="0">
                <a:ln>
                  <a:noFill/>
                </a:ln>
                <a:solidFill>
                  <a:srgbClr val="006699"/>
                </a:solidFill>
                <a:effectLst/>
                <a:uLnTx/>
                <a:uFillTx/>
                <a:latin typeface="+mj-lt"/>
                <a:ea typeface="ＭＳ Ｐゴシック" pitchFamily="-106" charset="-128"/>
                <a:cs typeface="ＭＳ Ｐゴシック" pitchFamily="-106" charset="-128"/>
              </a:rPr>
              <a:t> and Reusing IP</a:t>
            </a:r>
            <a:endParaRPr kumimoji="0" lang="en-US" sz="2400" b="1" i="0" u="none" strike="noStrike" kern="0" cap="none" spc="0" normalizeH="0" baseline="0" noProof="0" dirty="0" smtClean="0">
              <a:ln>
                <a:noFill/>
              </a:ln>
              <a:solidFill>
                <a:srgbClr val="006699"/>
              </a:solidFill>
              <a:effectLst/>
              <a:uLnTx/>
              <a:uFillTx/>
              <a:latin typeface="+mj-lt"/>
              <a:ea typeface="ＭＳ Ｐゴシック" pitchFamily="-106" charset="-128"/>
              <a:cs typeface="ＭＳ Ｐゴシック" pitchFamily="-106" charset="-128"/>
            </a:endParaRPr>
          </a:p>
        </p:txBody>
      </p:sp>
      <p:sp>
        <p:nvSpPr>
          <p:cNvPr id="12" name="Rectangle 11"/>
          <p:cNvSpPr/>
          <p:nvPr/>
        </p:nvSpPr>
        <p:spPr bwMode="auto">
          <a:xfrm>
            <a:off x="4876800" y="1371600"/>
            <a:ext cx="3886200" cy="426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Narrow" pitchFamily="-106" charset="0"/>
            </a:endParaRPr>
          </a:p>
        </p:txBody>
      </p:sp>
      <p:pic>
        <p:nvPicPr>
          <p:cNvPr id="14" name="Picture 2"/>
          <p:cNvPicPr>
            <a:picLocks noChangeAspect="1" noChangeArrowheads="1"/>
          </p:cNvPicPr>
          <p:nvPr/>
        </p:nvPicPr>
        <p:blipFill>
          <a:blip r:embed="rId5" cstate="print"/>
          <a:srcRect/>
          <a:stretch>
            <a:fillRect/>
          </a:stretch>
        </p:blipFill>
        <p:spPr bwMode="auto">
          <a:xfrm>
            <a:off x="5410200" y="4036127"/>
            <a:ext cx="3025623" cy="1450273"/>
          </a:xfrm>
          <a:prstGeom prst="rect">
            <a:avLst/>
          </a:prstGeom>
          <a:noFill/>
          <a:ln w="9525">
            <a:noFill/>
            <a:miter lim="800000"/>
            <a:headEnd/>
            <a:tailEnd/>
          </a:ln>
        </p:spPr>
      </p:pic>
      <p:pic>
        <p:nvPicPr>
          <p:cNvPr id="15" name="Picture 14"/>
          <p:cNvPicPr>
            <a:picLocks noChangeAspect="1" noChangeArrowheads="1"/>
          </p:cNvPicPr>
          <p:nvPr/>
        </p:nvPicPr>
        <p:blipFill>
          <a:blip r:embed="rId6" cstate="print"/>
          <a:srcRect/>
          <a:stretch>
            <a:fillRect/>
          </a:stretch>
        </p:blipFill>
        <p:spPr bwMode="auto">
          <a:xfrm>
            <a:off x="5562600" y="1676400"/>
            <a:ext cx="2612382" cy="213360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7772400" cy="1143000"/>
          </a:xfrm>
        </p:spPr>
        <p:txBody>
          <a:bodyPr/>
          <a:lstStyle/>
          <a:p>
            <a:pPr algn="ctr"/>
            <a:r>
              <a:rPr lang="en-US" dirty="0" smtClean="0"/>
              <a:t>Part 3: Reconfigurable I/O (RIO) Architecture</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914400" y="685800"/>
            <a:ext cx="7391400" cy="32766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p:txBody>
      </p:sp>
      <p:pic>
        <p:nvPicPr>
          <p:cNvPr id="4" name="Content Placeholder 3" descr="C:\Documents and Settings\Casey\Desktop\9705_ill.jpg"/>
          <p:cNvPicPr>
            <a:picLocks noGrp="1" noChangeAspect="1" noChangeArrowheads="1"/>
          </p:cNvPicPr>
          <p:nvPr>
            <p:ph idx="1"/>
          </p:nvPr>
        </p:nvPicPr>
        <p:blipFill>
          <a:blip r:embed="rId3" cstate="print"/>
          <a:srcRect l="5977" t="2774" r="7364" b="65313"/>
          <a:stretch>
            <a:fillRect/>
          </a:stretch>
        </p:blipFill>
        <p:spPr bwMode="auto">
          <a:xfrm>
            <a:off x="1371600" y="1484475"/>
            <a:ext cx="6512013" cy="2020725"/>
          </a:xfrm>
          <a:prstGeom prst="roundRect">
            <a:avLst/>
          </a:prstGeom>
          <a:noFill/>
        </p:spPr>
      </p:pic>
      <p:sp>
        <p:nvSpPr>
          <p:cNvPr id="5" name="TextBox 4"/>
          <p:cNvSpPr txBox="1"/>
          <p:nvPr/>
        </p:nvSpPr>
        <p:spPr>
          <a:xfrm>
            <a:off x="2314077" y="838200"/>
            <a:ext cx="4391523" cy="461665"/>
          </a:xfrm>
          <a:prstGeom prst="rect">
            <a:avLst/>
          </a:prstGeom>
          <a:noFill/>
        </p:spPr>
        <p:txBody>
          <a:bodyPr wrap="none" rtlCol="0">
            <a:spAutoFit/>
          </a:bodyPr>
          <a:lstStyle/>
          <a:p>
            <a:r>
              <a:rPr lang="en-US" sz="2400" dirty="0" smtClean="0"/>
              <a:t>Reconfigurable I/O (RIO) Architecture</a:t>
            </a:r>
            <a:endParaRPr lang="en-US" sz="2400" dirty="0"/>
          </a:p>
        </p:txBody>
      </p:sp>
      <p:pic>
        <p:nvPicPr>
          <p:cNvPr id="8" name="Picture 5"/>
          <p:cNvPicPr>
            <a:picLocks noChangeAspect="1" noChangeArrowheads="1"/>
          </p:cNvPicPr>
          <p:nvPr/>
        </p:nvPicPr>
        <p:blipFill>
          <a:blip r:embed="rId4" cstate="print"/>
          <a:srcRect/>
          <a:stretch>
            <a:fillRect/>
          </a:stretch>
        </p:blipFill>
        <p:spPr bwMode="auto">
          <a:xfrm>
            <a:off x="990600" y="4419600"/>
            <a:ext cx="1760483" cy="955556"/>
          </a:xfrm>
          <a:prstGeom prst="rect">
            <a:avLst/>
          </a:prstGeom>
          <a:noFill/>
          <a:ln w="9525">
            <a:noFill/>
            <a:miter lim="800000"/>
            <a:headEnd/>
            <a:tailEnd/>
          </a:ln>
          <a:effectLst/>
        </p:spPr>
      </p:pic>
      <p:pic>
        <p:nvPicPr>
          <p:cNvPr id="9" name="Picture 4" descr="C:\Users\cweltzin.AMER\Desktop\02040802.tif"/>
          <p:cNvPicPr>
            <a:picLocks noChangeAspect="1" noChangeArrowheads="1"/>
          </p:cNvPicPr>
          <p:nvPr/>
        </p:nvPicPr>
        <p:blipFill>
          <a:blip r:embed="rId5" cstate="print"/>
          <a:srcRect l="2443" t="7692"/>
          <a:stretch>
            <a:fillRect/>
          </a:stretch>
        </p:blipFill>
        <p:spPr bwMode="auto">
          <a:xfrm>
            <a:off x="3429000" y="4495800"/>
            <a:ext cx="2209800" cy="914400"/>
          </a:xfrm>
          <a:prstGeom prst="rect">
            <a:avLst/>
          </a:prstGeom>
          <a:noFill/>
        </p:spPr>
      </p:pic>
      <p:pic>
        <p:nvPicPr>
          <p:cNvPr id="10" name="Picture 8"/>
          <p:cNvPicPr>
            <a:picLocks noChangeAspect="1" noChangeArrowheads="1"/>
          </p:cNvPicPr>
          <p:nvPr/>
        </p:nvPicPr>
        <p:blipFill>
          <a:blip r:embed="rId6" cstate="print"/>
          <a:srcRect l="3721" t="4969" r="3256" b="621"/>
          <a:stretch>
            <a:fillRect/>
          </a:stretch>
        </p:blipFill>
        <p:spPr bwMode="auto">
          <a:xfrm>
            <a:off x="6324600" y="4267200"/>
            <a:ext cx="1905000" cy="144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bwMode="auto">
          <a:xfrm>
            <a:off x="5257800" y="1905000"/>
            <a:ext cx="2286000" cy="3276600"/>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 </a:t>
            </a:r>
          </a:p>
        </p:txBody>
      </p:sp>
      <p:sp>
        <p:nvSpPr>
          <p:cNvPr id="44" name="Rounded Rectangle 43"/>
          <p:cNvSpPr/>
          <p:nvPr/>
        </p:nvSpPr>
        <p:spPr bwMode="auto">
          <a:xfrm>
            <a:off x="2971800" y="1905000"/>
            <a:ext cx="2209800" cy="3276600"/>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37" name="Rounded Rectangle 36"/>
          <p:cNvSpPr/>
          <p:nvPr/>
        </p:nvSpPr>
        <p:spPr bwMode="auto">
          <a:xfrm>
            <a:off x="609600" y="1905000"/>
            <a:ext cx="2286000" cy="3276600"/>
          </a:xfrm>
          <a:prstGeom prst="roundRect">
            <a:avLst/>
          </a:prstGeom>
          <a:solidFill>
            <a:schemeClr val="bg1">
              <a:lumMod val="85000"/>
            </a:schemeClr>
          </a:solidFill>
          <a:ln>
            <a:prstDash val="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8" name="Left-Right Arrow 7"/>
          <p:cNvSpPr/>
          <p:nvPr/>
        </p:nvSpPr>
        <p:spPr bwMode="auto">
          <a:xfrm>
            <a:off x="2667000" y="2667000"/>
            <a:ext cx="533400" cy="228600"/>
          </a:xfrm>
          <a:prstGeom prst="lef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smtClean="0">
              <a:ln>
                <a:noFill/>
              </a:ln>
              <a:solidFill>
                <a:schemeClr val="tx1"/>
              </a:solidFill>
              <a:effectLst/>
              <a:latin typeface="Times" pitchFamily="18" charset="0"/>
            </a:endParaRPr>
          </a:p>
        </p:txBody>
      </p:sp>
      <p:pic>
        <p:nvPicPr>
          <p:cNvPr id="10" name="Picture 6"/>
          <p:cNvPicPr>
            <a:picLocks noChangeAspect="1" noChangeArrowheads="1"/>
          </p:cNvPicPr>
          <p:nvPr/>
        </p:nvPicPr>
        <p:blipFill>
          <a:blip r:embed="rId3" cstate="print"/>
          <a:srcRect l="48401" t="48370" r="38880" b="40673"/>
          <a:stretch>
            <a:fillRect/>
          </a:stretch>
        </p:blipFill>
        <p:spPr bwMode="auto">
          <a:xfrm>
            <a:off x="6019800" y="2590800"/>
            <a:ext cx="762000" cy="327644"/>
          </a:xfrm>
          <a:prstGeom prst="rect">
            <a:avLst/>
          </a:prstGeom>
          <a:noFill/>
          <a:ln w="9525">
            <a:noFill/>
            <a:miter lim="800000"/>
            <a:headEnd/>
            <a:tailEnd/>
          </a:ln>
          <a:effectLst/>
        </p:spPr>
      </p:pic>
      <p:pic>
        <p:nvPicPr>
          <p:cNvPr id="2055" name="Picture 7"/>
          <p:cNvPicPr>
            <a:picLocks noChangeAspect="1" noChangeArrowheads="1"/>
          </p:cNvPicPr>
          <p:nvPr/>
        </p:nvPicPr>
        <p:blipFill>
          <a:blip r:embed="rId4" cstate="print"/>
          <a:srcRect l="39560" t="15942" r="39497" b="38405"/>
          <a:stretch>
            <a:fillRect/>
          </a:stretch>
        </p:blipFill>
        <p:spPr bwMode="auto">
          <a:xfrm>
            <a:off x="3657600" y="2590800"/>
            <a:ext cx="751114" cy="457200"/>
          </a:xfrm>
          <a:prstGeom prst="rect">
            <a:avLst/>
          </a:prstGeom>
          <a:noFill/>
          <a:ln w="9525">
            <a:noFill/>
            <a:miter lim="800000"/>
            <a:headEnd/>
            <a:tailEnd/>
          </a:ln>
          <a:effectLst/>
        </p:spPr>
      </p:pic>
      <p:pic>
        <p:nvPicPr>
          <p:cNvPr id="2056" name="Picture 8"/>
          <p:cNvPicPr>
            <a:picLocks noChangeAspect="1" noChangeArrowheads="1"/>
          </p:cNvPicPr>
          <p:nvPr/>
        </p:nvPicPr>
        <p:blipFill>
          <a:blip r:embed="rId5" cstate="print"/>
          <a:srcRect/>
          <a:stretch>
            <a:fillRect/>
          </a:stretch>
        </p:blipFill>
        <p:spPr bwMode="auto">
          <a:xfrm>
            <a:off x="990600" y="2628900"/>
            <a:ext cx="1600200" cy="342900"/>
          </a:xfrm>
          <a:prstGeom prst="rect">
            <a:avLst/>
          </a:prstGeom>
          <a:noFill/>
          <a:ln w="9525">
            <a:noFill/>
            <a:miter lim="800000"/>
            <a:headEnd/>
            <a:tailEnd/>
          </a:ln>
          <a:effectLst/>
        </p:spPr>
      </p:pic>
      <p:sp>
        <p:nvSpPr>
          <p:cNvPr id="46" name="TextBox 45"/>
          <p:cNvSpPr txBox="1"/>
          <p:nvPr/>
        </p:nvSpPr>
        <p:spPr>
          <a:xfrm>
            <a:off x="2971800" y="1900535"/>
            <a:ext cx="2209800" cy="461665"/>
          </a:xfrm>
          <a:prstGeom prst="rect">
            <a:avLst/>
          </a:prstGeom>
          <a:noFill/>
        </p:spPr>
        <p:txBody>
          <a:bodyPr wrap="square" rtlCol="0">
            <a:spAutoFit/>
          </a:bodyPr>
          <a:lstStyle/>
          <a:p>
            <a:pPr algn="ctr"/>
            <a:r>
              <a:rPr lang="en-US" sz="2400" dirty="0" smtClean="0"/>
              <a:t>Embedded CPU</a:t>
            </a:r>
            <a:endParaRPr lang="en-US" sz="2400" dirty="0"/>
          </a:p>
        </p:txBody>
      </p:sp>
      <p:sp>
        <p:nvSpPr>
          <p:cNvPr id="47" name="TextBox 46"/>
          <p:cNvSpPr txBox="1"/>
          <p:nvPr/>
        </p:nvSpPr>
        <p:spPr>
          <a:xfrm>
            <a:off x="5257800" y="1900535"/>
            <a:ext cx="2286000" cy="461665"/>
          </a:xfrm>
          <a:prstGeom prst="rect">
            <a:avLst/>
          </a:prstGeom>
          <a:noFill/>
        </p:spPr>
        <p:txBody>
          <a:bodyPr wrap="square" rtlCol="0">
            <a:spAutoFit/>
          </a:bodyPr>
          <a:lstStyle/>
          <a:p>
            <a:pPr algn="ctr"/>
            <a:r>
              <a:rPr lang="en-US" sz="2400" dirty="0" smtClean="0"/>
              <a:t>FPGA</a:t>
            </a:r>
            <a:endParaRPr lang="en-US" sz="2400" dirty="0"/>
          </a:p>
        </p:txBody>
      </p:sp>
      <p:grpSp>
        <p:nvGrpSpPr>
          <p:cNvPr id="2" name="Group 28"/>
          <p:cNvGrpSpPr/>
          <p:nvPr/>
        </p:nvGrpSpPr>
        <p:grpSpPr>
          <a:xfrm>
            <a:off x="7521766" y="1905000"/>
            <a:ext cx="1698434" cy="1295400"/>
            <a:chOff x="8055166" y="1524000"/>
            <a:chExt cx="1698434" cy="1295400"/>
          </a:xfrm>
        </p:grpSpPr>
        <p:grpSp>
          <p:nvGrpSpPr>
            <p:cNvPr id="3" name="Group 42"/>
            <p:cNvGrpSpPr/>
            <p:nvPr/>
          </p:nvGrpSpPr>
          <p:grpSpPr>
            <a:xfrm>
              <a:off x="8055166" y="2216722"/>
              <a:ext cx="860234" cy="602678"/>
              <a:chOff x="5769166" y="5527961"/>
              <a:chExt cx="860234" cy="602678"/>
            </a:xfrm>
          </p:grpSpPr>
          <p:sp>
            <p:nvSpPr>
              <p:cNvPr id="14" name="Oval 13"/>
              <p:cNvSpPr/>
              <p:nvPr/>
            </p:nvSpPr>
            <p:spPr>
              <a:xfrm>
                <a:off x="6248400" y="5638800"/>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5780183" y="5527961"/>
                <a:ext cx="685800"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67749" y="5769166"/>
                <a:ext cx="152400"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6368543" y="5767453"/>
                <a:ext cx="152400"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8668" y="5890353"/>
                <a:ext cx="152400"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00800" y="598252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6400800" y="55846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p:cNvCxnSpPr/>
              <p:nvPr/>
            </p:nvCxnSpPr>
            <p:spPr>
              <a:xfrm rot="5400000">
                <a:off x="6416072" y="5577872"/>
                <a:ext cx="76200"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6417660" y="6089238"/>
                <a:ext cx="76200"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69166" y="6129051"/>
                <a:ext cx="685800" cy="15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8077200" y="1524000"/>
              <a:ext cx="1676400" cy="461665"/>
            </a:xfrm>
            <a:prstGeom prst="rect">
              <a:avLst/>
            </a:prstGeom>
            <a:noFill/>
          </p:spPr>
          <p:txBody>
            <a:bodyPr wrap="square" rtlCol="0">
              <a:spAutoFit/>
            </a:bodyPr>
            <a:lstStyle/>
            <a:p>
              <a:r>
                <a:rPr lang="en-US" sz="2400" dirty="0" smtClean="0"/>
                <a:t>Physical I/O</a:t>
              </a:r>
              <a:endParaRPr lang="en-US" sz="2400" dirty="0"/>
            </a:p>
          </p:txBody>
        </p:sp>
      </p:grpSp>
      <p:sp>
        <p:nvSpPr>
          <p:cNvPr id="31" name="Text Box 8"/>
          <p:cNvSpPr txBox="1">
            <a:spLocks noChangeArrowheads="1"/>
          </p:cNvSpPr>
          <p:nvPr/>
        </p:nvSpPr>
        <p:spPr bwMode="auto">
          <a:xfrm>
            <a:off x="457200" y="3429000"/>
            <a:ext cx="2286000" cy="461665"/>
          </a:xfrm>
          <a:prstGeom prst="rect">
            <a:avLst/>
          </a:prstGeom>
          <a:noFill/>
          <a:ln w="9525">
            <a:noFill/>
            <a:miter lim="800000"/>
            <a:headEnd/>
            <a:tailEnd/>
          </a:ln>
          <a:effectLst/>
        </p:spPr>
        <p:txBody>
          <a:bodyPr wrap="square">
            <a:spAutoFit/>
          </a:bodyPr>
          <a:lstStyle/>
          <a:p>
            <a:pPr algn="ctr"/>
            <a:endParaRPr lang="en-US" sz="2400" dirty="0">
              <a:latin typeface="+mn-lt"/>
            </a:endParaRPr>
          </a:p>
        </p:txBody>
      </p:sp>
      <p:pic>
        <p:nvPicPr>
          <p:cNvPr id="33" name="Picture 14"/>
          <p:cNvPicPr>
            <a:picLocks noChangeAspect="1" noChangeArrowheads="1"/>
          </p:cNvPicPr>
          <p:nvPr/>
        </p:nvPicPr>
        <p:blipFill>
          <a:blip r:embed="rId6" cstate="print"/>
          <a:srcRect l="2472" t="21519" r="84499" b="45528"/>
          <a:stretch>
            <a:fillRect/>
          </a:stretch>
        </p:blipFill>
        <p:spPr bwMode="auto">
          <a:xfrm>
            <a:off x="1219200" y="3886200"/>
            <a:ext cx="914400" cy="886002"/>
          </a:xfrm>
          <a:prstGeom prst="rect">
            <a:avLst/>
          </a:prstGeom>
          <a:ln>
            <a:noFill/>
          </a:ln>
          <a:effectLst>
            <a:softEdge rad="112500"/>
          </a:effectLst>
        </p:spPr>
      </p:pic>
      <p:sp>
        <p:nvSpPr>
          <p:cNvPr id="36" name="Rectangle 35"/>
          <p:cNvSpPr/>
          <p:nvPr/>
        </p:nvSpPr>
        <p:spPr>
          <a:xfrm>
            <a:off x="1170734" y="4724400"/>
            <a:ext cx="1039066" cy="369332"/>
          </a:xfrm>
          <a:prstGeom prst="rect">
            <a:avLst/>
          </a:prstGeom>
        </p:spPr>
        <p:txBody>
          <a:bodyPr wrap="none">
            <a:spAutoFit/>
          </a:bodyPr>
          <a:lstStyle/>
          <a:p>
            <a:pPr algn="ctr"/>
            <a:r>
              <a:rPr lang="en-US" dirty="0" smtClean="0">
                <a:latin typeface="+mn-lt"/>
              </a:rPr>
              <a:t>LabVIEW</a:t>
            </a:r>
            <a:r>
              <a:rPr lang="en-US" dirty="0" smtClean="0"/>
              <a:t> </a:t>
            </a:r>
            <a:endParaRPr lang="en-US" dirty="0"/>
          </a:p>
        </p:txBody>
      </p:sp>
      <p:grpSp>
        <p:nvGrpSpPr>
          <p:cNvPr id="5" name="Group 23"/>
          <p:cNvGrpSpPr/>
          <p:nvPr/>
        </p:nvGrpSpPr>
        <p:grpSpPr>
          <a:xfrm>
            <a:off x="3097552" y="3810000"/>
            <a:ext cx="2617448" cy="1376065"/>
            <a:chOff x="3505200" y="4343400"/>
            <a:chExt cx="2617448" cy="1376065"/>
          </a:xfrm>
        </p:grpSpPr>
        <p:sp>
          <p:nvSpPr>
            <p:cNvPr id="41" name="Rectangle 40"/>
            <p:cNvSpPr/>
            <p:nvPr/>
          </p:nvSpPr>
          <p:spPr>
            <a:xfrm>
              <a:off x="3505200" y="5257800"/>
              <a:ext cx="2617448" cy="461665"/>
            </a:xfrm>
            <a:prstGeom prst="rect">
              <a:avLst/>
            </a:prstGeom>
          </p:spPr>
          <p:txBody>
            <a:bodyPr wrap="none">
              <a:spAutoFit/>
            </a:bodyPr>
            <a:lstStyle/>
            <a:p>
              <a:r>
                <a:rPr lang="en-US" dirty="0" smtClean="0">
                  <a:latin typeface="+mn-lt"/>
                </a:rPr>
                <a:t>LabVIEW Real-Time</a:t>
              </a:r>
              <a:endParaRPr lang="en-US" dirty="0">
                <a:latin typeface="+mn-lt"/>
              </a:endParaRPr>
            </a:p>
          </p:txBody>
        </p:sp>
        <p:pic>
          <p:nvPicPr>
            <p:cNvPr id="43" name="Picture 3"/>
            <p:cNvPicPr>
              <a:picLocks noChangeAspect="1" noChangeArrowheads="1"/>
            </p:cNvPicPr>
            <p:nvPr/>
          </p:nvPicPr>
          <p:blipFill>
            <a:blip r:embed="rId7" cstate="print"/>
            <a:srcRect l="7017" t="7207" r="8772"/>
            <a:stretch>
              <a:fillRect/>
            </a:stretch>
          </p:blipFill>
          <p:spPr bwMode="auto">
            <a:xfrm>
              <a:off x="4038600" y="4343400"/>
              <a:ext cx="914400" cy="981075"/>
            </a:xfrm>
            <a:prstGeom prst="rect">
              <a:avLst/>
            </a:prstGeom>
            <a:ln>
              <a:noFill/>
            </a:ln>
            <a:effectLst>
              <a:softEdge rad="112500"/>
            </a:effectLst>
          </p:spPr>
        </p:pic>
      </p:grpSp>
      <p:grpSp>
        <p:nvGrpSpPr>
          <p:cNvPr id="6" name="Group 25"/>
          <p:cNvGrpSpPr/>
          <p:nvPr/>
        </p:nvGrpSpPr>
        <p:grpSpPr>
          <a:xfrm>
            <a:off x="5655257" y="3805535"/>
            <a:ext cx="2040943" cy="1376065"/>
            <a:chOff x="6553200" y="4114800"/>
            <a:chExt cx="2040943" cy="1376065"/>
          </a:xfrm>
        </p:grpSpPr>
        <p:sp>
          <p:nvSpPr>
            <p:cNvPr id="50" name="Rectangle 49"/>
            <p:cNvSpPr/>
            <p:nvPr/>
          </p:nvSpPr>
          <p:spPr>
            <a:xfrm>
              <a:off x="6553200" y="5029200"/>
              <a:ext cx="2040943" cy="461665"/>
            </a:xfrm>
            <a:prstGeom prst="rect">
              <a:avLst/>
            </a:prstGeom>
          </p:spPr>
          <p:txBody>
            <a:bodyPr wrap="none">
              <a:spAutoFit/>
            </a:bodyPr>
            <a:lstStyle/>
            <a:p>
              <a:r>
                <a:rPr lang="en-US" dirty="0" smtClean="0">
                  <a:latin typeface="+mn-lt"/>
                </a:rPr>
                <a:t>LabVIEW FPGA</a:t>
              </a:r>
              <a:endParaRPr lang="en-US" dirty="0">
                <a:latin typeface="+mn-lt"/>
              </a:endParaRPr>
            </a:p>
          </p:txBody>
        </p:sp>
        <p:pic>
          <p:nvPicPr>
            <p:cNvPr id="53" name="Picture 4"/>
            <p:cNvPicPr>
              <a:picLocks noChangeAspect="1" noChangeArrowheads="1"/>
            </p:cNvPicPr>
            <p:nvPr/>
          </p:nvPicPr>
          <p:blipFill>
            <a:blip r:embed="rId8" cstate="print"/>
            <a:srcRect/>
            <a:stretch>
              <a:fillRect/>
            </a:stretch>
          </p:blipFill>
          <p:spPr bwMode="auto">
            <a:xfrm>
              <a:off x="6858000" y="4114800"/>
              <a:ext cx="904875" cy="923925"/>
            </a:xfrm>
            <a:prstGeom prst="rect">
              <a:avLst/>
            </a:prstGeom>
            <a:ln>
              <a:noFill/>
            </a:ln>
            <a:effectLst>
              <a:softEdge rad="112500"/>
            </a:effectLst>
          </p:spPr>
        </p:pic>
      </p:grpSp>
      <p:sp>
        <p:nvSpPr>
          <p:cNvPr id="61" name="Left-Right Arrow 60"/>
          <p:cNvSpPr/>
          <p:nvPr/>
        </p:nvSpPr>
        <p:spPr bwMode="auto">
          <a:xfrm>
            <a:off x="4953000" y="2667000"/>
            <a:ext cx="533400" cy="228600"/>
          </a:xfrm>
          <a:prstGeom prst="lef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smtClean="0">
              <a:ln>
                <a:noFill/>
              </a:ln>
              <a:solidFill>
                <a:schemeClr val="tx1"/>
              </a:solidFill>
              <a:effectLst/>
              <a:latin typeface="Times" pitchFamily="18" charset="0"/>
            </a:endParaRPr>
          </a:p>
        </p:txBody>
      </p:sp>
      <p:sp>
        <p:nvSpPr>
          <p:cNvPr id="38" name="Title 1"/>
          <p:cNvSpPr>
            <a:spLocks noGrp="1"/>
          </p:cNvSpPr>
          <p:nvPr>
            <p:ph type="title"/>
          </p:nvPr>
        </p:nvSpPr>
        <p:spPr>
          <a:xfrm>
            <a:off x="685800" y="381000"/>
            <a:ext cx="7772400" cy="1143000"/>
          </a:xfrm>
        </p:spPr>
        <p:txBody>
          <a:bodyPr/>
          <a:lstStyle/>
          <a:p>
            <a:r>
              <a:rPr lang="en-US" dirty="0" smtClean="0"/>
              <a:t>Communicating Between FPGA, CPU, and Other Systems</a:t>
            </a:r>
            <a:endParaRPr lang="en-US" dirty="0"/>
          </a:p>
        </p:txBody>
      </p:sp>
      <p:sp>
        <p:nvSpPr>
          <p:cNvPr id="40" name="TextBox 39"/>
          <p:cNvSpPr txBox="1"/>
          <p:nvPr/>
        </p:nvSpPr>
        <p:spPr>
          <a:xfrm>
            <a:off x="609600" y="1905000"/>
            <a:ext cx="2362200" cy="461665"/>
          </a:xfrm>
          <a:prstGeom prst="rect">
            <a:avLst/>
          </a:prstGeom>
          <a:noFill/>
        </p:spPr>
        <p:txBody>
          <a:bodyPr wrap="square" rtlCol="0">
            <a:spAutoFit/>
          </a:bodyPr>
          <a:lstStyle/>
          <a:p>
            <a:pPr algn="ctr"/>
            <a:r>
              <a:rPr lang="en-US" sz="2400" dirty="0" smtClean="0"/>
              <a:t>Remote Systems</a:t>
            </a:r>
            <a:endParaRPr lang="en-US" sz="2400" dirty="0"/>
          </a:p>
        </p:txBody>
      </p:sp>
      <p:sp>
        <p:nvSpPr>
          <p:cNvPr id="45" name="TextBox 44"/>
          <p:cNvSpPr txBox="1"/>
          <p:nvPr/>
        </p:nvSpPr>
        <p:spPr>
          <a:xfrm>
            <a:off x="2514600" y="3059668"/>
            <a:ext cx="9028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Ethernet</a:t>
            </a:r>
            <a:endParaRPr lang="en-US" dirty="0"/>
          </a:p>
        </p:txBody>
      </p:sp>
      <p:sp>
        <p:nvSpPr>
          <p:cNvPr id="49" name="TextBox 48"/>
          <p:cNvSpPr txBox="1"/>
          <p:nvPr/>
        </p:nvSpPr>
        <p:spPr>
          <a:xfrm>
            <a:off x="4876800" y="3059668"/>
            <a:ext cx="60465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DMA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p:cBhvr override="childStyle">
                                        <p:cTn id="6" dur="500" fill="hold"/>
                                        <p:tgtEl>
                                          <p:spTgt spid="54"/>
                                        </p:tgtEl>
                                        <p:attrNameLst>
                                          <p:attrName>style.color</p:attrName>
                                        </p:attrNameLst>
                                      </p:cBhvr>
                                      <p:by>
                                        <p:hsl h="0" s="-12549" l="-25098"/>
                                      </p:by>
                                    </p:animClr>
                                    <p:animClr clrSpc="hsl">
                                      <p:cBhvr>
                                        <p:cTn id="7" dur="500" fill="hold"/>
                                        <p:tgtEl>
                                          <p:spTgt spid="54"/>
                                        </p:tgtEl>
                                        <p:attrNameLst>
                                          <p:attrName>fillcolor</p:attrName>
                                        </p:attrNameLst>
                                      </p:cBhvr>
                                      <p:by>
                                        <p:hsl h="0" s="-12549" l="-25098"/>
                                      </p:by>
                                    </p:animClr>
                                    <p:animClr clrSpc="hsl">
                                      <p:cBhvr>
                                        <p:cTn id="8" dur="500" fill="hold"/>
                                        <p:tgtEl>
                                          <p:spTgt spid="54"/>
                                        </p:tgtEl>
                                        <p:attrNameLst>
                                          <p:attrName>stroke.color</p:attrName>
                                        </p:attrNameLst>
                                      </p:cBhvr>
                                      <p:by>
                                        <p:hsl h="0" s="-12549" l="-25098"/>
                                      </p:by>
                                    </p:animClr>
                                    <p:set>
                                      <p:cBhvr>
                                        <p:cTn id="9" dur="500" fill="hold"/>
                                        <p:tgtEl>
                                          <p:spTgt spid="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smtClean="0"/>
              <a:t>Default FPGA Personality: Scan Mode</a:t>
            </a:r>
            <a:endParaRPr lang="en-US" dirty="0"/>
          </a:p>
        </p:txBody>
      </p:sp>
      <p:sp>
        <p:nvSpPr>
          <p:cNvPr id="4" name="Rectangle 47"/>
          <p:cNvSpPr>
            <a:spLocks noChangeArrowheads="1"/>
          </p:cNvSpPr>
          <p:nvPr/>
        </p:nvSpPr>
        <p:spPr bwMode="auto">
          <a:xfrm>
            <a:off x="1043562" y="1447800"/>
            <a:ext cx="7033638" cy="4523521"/>
          </a:xfrm>
          <a:prstGeom prst="rect">
            <a:avLst/>
          </a:prstGeom>
          <a:solidFill>
            <a:srgbClr val="5C81B5">
              <a:lumMod val="60000"/>
              <a:lumOff val="40000"/>
              <a:alpha val="29000"/>
            </a:srgbClr>
          </a:solidFill>
          <a:ln w="254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fontAlgn="auto">
              <a:spcBef>
                <a:spcPts val="0"/>
              </a:spcBef>
              <a:spcAft>
                <a:spcPts val="0"/>
              </a:spcAft>
              <a:defRPr/>
            </a:pPr>
            <a:r>
              <a:rPr lang="en-US" sz="1600" kern="0" dirty="0" smtClean="0">
                <a:solidFill>
                  <a:srgbClr val="000000"/>
                </a:solidFill>
                <a:latin typeface="Calibri" pitchFamily="34" charset="0"/>
              </a:rPr>
              <a:t>NI CompactRIO</a:t>
            </a:r>
            <a:endParaRPr lang="en-US" sz="1600" kern="0" dirty="0">
              <a:solidFill>
                <a:srgbClr val="000000"/>
              </a:solidFill>
              <a:latin typeface="Calibri" pitchFamily="34" charset="0"/>
            </a:endParaRPr>
          </a:p>
          <a:p>
            <a:pPr algn="ctr" fontAlgn="auto">
              <a:spcBef>
                <a:spcPts val="0"/>
              </a:spcBef>
              <a:spcAft>
                <a:spcPts val="0"/>
              </a:spcAft>
              <a:defRPr/>
            </a:pPr>
            <a:endParaRPr lang="en-US" sz="1800" kern="0" dirty="0">
              <a:solidFill>
                <a:srgbClr val="000000"/>
              </a:solidFill>
              <a:latin typeface="Calibri" pitchFamily="34" charset="0"/>
            </a:endParaRPr>
          </a:p>
        </p:txBody>
      </p:sp>
      <p:sp>
        <p:nvSpPr>
          <p:cNvPr id="5" name="Rectangle 47"/>
          <p:cNvSpPr>
            <a:spLocks noChangeArrowheads="1"/>
          </p:cNvSpPr>
          <p:nvPr/>
        </p:nvSpPr>
        <p:spPr bwMode="auto">
          <a:xfrm>
            <a:off x="1236494" y="1780322"/>
            <a:ext cx="3716506" cy="4065346"/>
          </a:xfrm>
          <a:prstGeom prst="rect">
            <a:avLst/>
          </a:prstGeom>
          <a:solidFill>
            <a:srgbClr val="DDF2FF"/>
          </a:solidFill>
          <a:ln w="254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fontAlgn="auto">
              <a:spcBef>
                <a:spcPts val="0"/>
              </a:spcBef>
              <a:spcAft>
                <a:spcPts val="0"/>
              </a:spcAft>
              <a:defRPr/>
            </a:pPr>
            <a:r>
              <a:rPr lang="en-US" sz="1800" kern="0" dirty="0" smtClean="0">
                <a:solidFill>
                  <a:srgbClr val="000000"/>
                </a:solidFill>
                <a:latin typeface="Calibri" pitchFamily="34" charset="0"/>
              </a:rPr>
              <a:t>Real-Time Controller</a:t>
            </a:r>
            <a:endParaRPr lang="en-US" sz="1800" kern="0" dirty="0">
              <a:solidFill>
                <a:srgbClr val="000000"/>
              </a:solidFill>
              <a:latin typeface="Calibri" pitchFamily="34" charset="0"/>
            </a:endParaRPr>
          </a:p>
          <a:p>
            <a:pPr algn="ctr" fontAlgn="auto">
              <a:spcBef>
                <a:spcPts val="0"/>
              </a:spcBef>
              <a:spcAft>
                <a:spcPts val="0"/>
              </a:spcAft>
              <a:defRPr/>
            </a:pPr>
            <a:endParaRPr lang="en-US" sz="1800" kern="0" dirty="0">
              <a:solidFill>
                <a:srgbClr val="000000"/>
              </a:solidFill>
              <a:latin typeface="Calibri" pitchFamily="34" charset="0"/>
            </a:endParaRPr>
          </a:p>
        </p:txBody>
      </p:sp>
      <p:sp>
        <p:nvSpPr>
          <p:cNvPr id="6" name="Rectangle 47"/>
          <p:cNvSpPr>
            <a:spLocks noChangeArrowheads="1"/>
          </p:cNvSpPr>
          <p:nvPr/>
        </p:nvSpPr>
        <p:spPr bwMode="auto">
          <a:xfrm>
            <a:off x="5223753" y="1780323"/>
            <a:ext cx="1736387" cy="4065346"/>
          </a:xfrm>
          <a:prstGeom prst="rect">
            <a:avLst/>
          </a:prstGeom>
          <a:solidFill>
            <a:srgbClr val="DDF2FF"/>
          </a:solidFill>
          <a:ln w="254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fontAlgn="auto">
              <a:spcBef>
                <a:spcPts val="0"/>
              </a:spcBef>
              <a:spcAft>
                <a:spcPts val="0"/>
              </a:spcAft>
              <a:defRPr/>
            </a:pPr>
            <a:r>
              <a:rPr lang="en-US" sz="1800" kern="0" dirty="0">
                <a:solidFill>
                  <a:srgbClr val="000000"/>
                </a:solidFill>
                <a:latin typeface="Calibri" pitchFamily="34" charset="0"/>
              </a:rPr>
              <a:t>FPGA</a:t>
            </a:r>
          </a:p>
          <a:p>
            <a:pPr algn="ctr" fontAlgn="auto">
              <a:spcBef>
                <a:spcPts val="0"/>
              </a:spcBef>
              <a:spcAft>
                <a:spcPts val="0"/>
              </a:spcAft>
              <a:defRPr/>
            </a:pPr>
            <a:endParaRPr lang="en-US" sz="1800" kern="0" dirty="0">
              <a:solidFill>
                <a:srgbClr val="000000"/>
              </a:solidFill>
              <a:latin typeface="Calibri" pitchFamily="34" charset="0"/>
            </a:endParaRPr>
          </a:p>
        </p:txBody>
      </p:sp>
      <p:sp>
        <p:nvSpPr>
          <p:cNvPr id="7" name="Rectangle 47"/>
          <p:cNvSpPr>
            <a:spLocks noChangeArrowheads="1"/>
          </p:cNvSpPr>
          <p:nvPr/>
        </p:nvSpPr>
        <p:spPr bwMode="auto">
          <a:xfrm>
            <a:off x="7086600" y="1780323"/>
            <a:ext cx="338970" cy="4065346"/>
          </a:xfrm>
          <a:prstGeom prst="rect">
            <a:avLst/>
          </a:prstGeom>
          <a:solidFill>
            <a:srgbClr val="DDF2FF"/>
          </a:solidFill>
          <a:ln w="254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a:lstStyle/>
          <a:p>
            <a:pPr algn="ctr" fontAlgn="auto">
              <a:spcBef>
                <a:spcPts val="0"/>
              </a:spcBef>
              <a:spcAft>
                <a:spcPts val="0"/>
              </a:spcAft>
              <a:defRPr/>
            </a:pPr>
            <a:r>
              <a:rPr lang="en-US" kern="0" dirty="0" smtClean="0">
                <a:solidFill>
                  <a:srgbClr val="000000"/>
                </a:solidFill>
                <a:latin typeface="Calibri" pitchFamily="34" charset="0"/>
              </a:rPr>
              <a:t>I/O Modules</a:t>
            </a:r>
            <a:endParaRPr lang="en-US" kern="0" dirty="0">
              <a:solidFill>
                <a:srgbClr val="000000"/>
              </a:solidFill>
              <a:latin typeface="Calibri" pitchFamily="34" charset="0"/>
            </a:endParaRPr>
          </a:p>
        </p:txBody>
      </p:sp>
      <p:grpSp>
        <p:nvGrpSpPr>
          <p:cNvPr id="8" name="Group 7"/>
          <p:cNvGrpSpPr/>
          <p:nvPr/>
        </p:nvGrpSpPr>
        <p:grpSpPr>
          <a:xfrm>
            <a:off x="1371600" y="2237522"/>
            <a:ext cx="3924762" cy="3505200"/>
            <a:chOff x="1371600" y="2438401"/>
            <a:chExt cx="3924762" cy="3505200"/>
          </a:xfrm>
        </p:grpSpPr>
        <p:sp>
          <p:nvSpPr>
            <p:cNvPr id="9" name="AutoShape 8"/>
            <p:cNvSpPr>
              <a:spLocks noChangeArrowheads="1"/>
            </p:cNvSpPr>
            <p:nvPr/>
          </p:nvSpPr>
          <p:spPr bwMode="auto">
            <a:xfrm>
              <a:off x="1371600" y="2438401"/>
              <a:ext cx="2099430" cy="3505200"/>
            </a:xfrm>
            <a:prstGeom prst="roundRect">
              <a:avLst>
                <a:gd name="adj" fmla="val 16667"/>
              </a:avLst>
            </a:prstGeom>
            <a:solidFill>
              <a:srgbClr val="FFDF9F"/>
            </a:solidFill>
            <a:ln w="25400"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fontAlgn="auto">
                <a:spcBef>
                  <a:spcPts val="0"/>
                </a:spcBef>
                <a:spcAft>
                  <a:spcPts val="0"/>
                </a:spcAft>
                <a:defRPr/>
              </a:pPr>
              <a:r>
                <a:rPr lang="en-US" sz="1400" b="0" kern="0" dirty="0" smtClean="0">
                  <a:solidFill>
                    <a:sysClr val="windowText" lastClr="000000"/>
                  </a:solidFill>
                  <a:latin typeface="Calibri" pitchFamily="34" charset="0"/>
                </a:rPr>
                <a:t>LabVIEW Real-Time</a:t>
              </a:r>
              <a:endParaRPr lang="en-US" sz="1400" b="0" kern="0" dirty="0">
                <a:solidFill>
                  <a:sysClr val="windowText" lastClr="000000"/>
                </a:solidFill>
                <a:latin typeface="Calibri" pitchFamily="34" charset="0"/>
              </a:endParaRPr>
            </a:p>
          </p:txBody>
        </p:sp>
        <p:grpSp>
          <p:nvGrpSpPr>
            <p:cNvPr id="10" name="Group 31"/>
            <p:cNvGrpSpPr/>
            <p:nvPr/>
          </p:nvGrpSpPr>
          <p:grpSpPr>
            <a:xfrm>
              <a:off x="1429426" y="4828318"/>
              <a:ext cx="3866936" cy="1039076"/>
              <a:chOff x="1429426" y="4828318"/>
              <a:chExt cx="3866936" cy="1039076"/>
            </a:xfrm>
          </p:grpSpPr>
          <p:grpSp>
            <p:nvGrpSpPr>
              <p:cNvPr id="11" name="Group 43"/>
              <p:cNvGrpSpPr/>
              <p:nvPr/>
            </p:nvGrpSpPr>
            <p:grpSpPr>
              <a:xfrm>
                <a:off x="2159664" y="5102495"/>
                <a:ext cx="707418" cy="764899"/>
                <a:chOff x="2590800" y="4136410"/>
                <a:chExt cx="838201" cy="927716"/>
              </a:xfrm>
            </p:grpSpPr>
            <p:pic>
              <p:nvPicPr>
                <p:cNvPr id="14" name="Picture 3"/>
                <p:cNvPicPr>
                  <a:picLocks noChangeAspect="1" noChangeArrowheads="1"/>
                </p:cNvPicPr>
                <p:nvPr/>
              </p:nvPicPr>
              <p:blipFill>
                <a:blip r:embed="rId3" cstate="print"/>
                <a:srcRect r="49407" b="35993"/>
                <a:stretch>
                  <a:fillRect/>
                </a:stretch>
              </p:blipFill>
              <p:spPr bwMode="auto">
                <a:xfrm>
                  <a:off x="2590800" y="4136410"/>
                  <a:ext cx="457201" cy="644526"/>
                </a:xfrm>
                <a:prstGeom prst="rect">
                  <a:avLst/>
                </a:prstGeom>
                <a:noFill/>
                <a:ln w="9525">
                  <a:noFill/>
                  <a:miter lim="800000"/>
                  <a:headEnd/>
                  <a:tailEnd/>
                </a:ln>
                <a:effectLst/>
              </p:spPr>
            </p:pic>
            <p:pic>
              <p:nvPicPr>
                <p:cNvPr id="15" name="Picture 3"/>
                <p:cNvPicPr>
                  <a:picLocks noChangeAspect="1" noChangeArrowheads="1"/>
                </p:cNvPicPr>
                <p:nvPr/>
              </p:nvPicPr>
              <p:blipFill>
                <a:blip r:embed="rId3" cstate="print"/>
                <a:srcRect t="60538" r="7246" b="5724"/>
                <a:stretch>
                  <a:fillRect/>
                </a:stretch>
              </p:blipFill>
              <p:spPr bwMode="auto">
                <a:xfrm>
                  <a:off x="2590800" y="4724400"/>
                  <a:ext cx="838201" cy="339726"/>
                </a:xfrm>
                <a:prstGeom prst="rect">
                  <a:avLst/>
                </a:prstGeom>
                <a:noFill/>
                <a:ln w="9525">
                  <a:noFill/>
                  <a:miter lim="800000"/>
                  <a:headEnd/>
                  <a:tailEnd/>
                </a:ln>
                <a:effectLst/>
              </p:spPr>
            </p:pic>
          </p:grpSp>
          <p:sp>
            <p:nvSpPr>
              <p:cNvPr id="12" name="Text Box 18"/>
              <p:cNvSpPr txBox="1">
                <a:spLocks noChangeArrowheads="1"/>
              </p:cNvSpPr>
              <p:nvPr/>
            </p:nvSpPr>
            <p:spPr bwMode="auto">
              <a:xfrm>
                <a:off x="1429426" y="4828318"/>
                <a:ext cx="2057941" cy="279137"/>
              </a:xfrm>
              <a:prstGeom prst="rect">
                <a:avLst/>
              </a:prstGeom>
              <a:noFill/>
              <a:ln w="9525">
                <a:noFill/>
                <a:miter lim="800000"/>
                <a:headEnd/>
                <a:tailEnd/>
              </a:ln>
            </p:spPr>
            <p:txBody>
              <a:bodyPr wrap="square">
                <a:spAutoFit/>
              </a:bodyPr>
              <a:lstStyle/>
              <a:p>
                <a:pPr algn="ctr" fontAlgn="auto">
                  <a:spcBef>
                    <a:spcPct val="50000"/>
                  </a:spcBef>
                  <a:spcAft>
                    <a:spcPts val="0"/>
                  </a:spcAft>
                  <a:defRPr/>
                </a:pPr>
                <a:r>
                  <a:rPr lang="en-US" sz="1600" kern="0" dirty="0" smtClean="0">
                    <a:solidFill>
                      <a:srgbClr val="006699"/>
                    </a:solidFill>
                    <a:latin typeface="Calibri" pitchFamily="34" charset="0"/>
                  </a:rPr>
                  <a:t>FPGA Host Interface</a:t>
                </a:r>
                <a:endParaRPr lang="en-US" sz="1600" b="0" kern="0" dirty="0" smtClean="0">
                  <a:solidFill>
                    <a:srgbClr val="006699"/>
                  </a:solidFill>
                  <a:latin typeface="Calibri" pitchFamily="34" charset="0"/>
                </a:endParaRPr>
              </a:p>
            </p:txBody>
          </p:sp>
          <p:sp>
            <p:nvSpPr>
              <p:cNvPr id="13" name="Left-Right Arrow 12"/>
              <p:cNvSpPr/>
              <p:nvPr/>
            </p:nvSpPr>
            <p:spPr bwMode="auto">
              <a:xfrm>
                <a:off x="2972881" y="5333999"/>
                <a:ext cx="2323481" cy="152400"/>
              </a:xfrm>
              <a:prstGeom prst="leftRightArrow">
                <a:avLst/>
              </a:prstGeom>
              <a:solidFill>
                <a:srgbClr val="5C81B5">
                  <a:lumMod val="75000"/>
                </a:srgbClr>
              </a:soli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defRPr/>
                </a:pPr>
                <a:endParaRPr lang="en-US" sz="2000" kern="0" dirty="0">
                  <a:solidFill>
                    <a:srgbClr val="FFFFFF"/>
                  </a:solidFill>
                  <a:latin typeface="Calibri" pitchFamily="34" charset="0"/>
                </a:endParaRPr>
              </a:p>
            </p:txBody>
          </p:sp>
        </p:grpSp>
      </p:grpSp>
      <p:sp>
        <p:nvSpPr>
          <p:cNvPr id="16" name="Left-Right Arrow 15"/>
          <p:cNvSpPr/>
          <p:nvPr/>
        </p:nvSpPr>
        <p:spPr bwMode="auto">
          <a:xfrm>
            <a:off x="6873009" y="3271133"/>
            <a:ext cx="215753" cy="124295"/>
          </a:xfrm>
          <a:prstGeom prst="leftRightArrow">
            <a:avLst/>
          </a:prstGeom>
          <a:solidFill>
            <a:srgbClr val="5C81B5">
              <a:lumMod val="75000"/>
            </a:srgbClr>
          </a:soli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defRPr/>
            </a:pPr>
            <a:endParaRPr lang="en-US" sz="2000" kern="0" dirty="0">
              <a:solidFill>
                <a:srgbClr val="FFFFFF"/>
              </a:solidFill>
              <a:latin typeface="Calibri" pitchFamily="34" charset="0"/>
            </a:endParaRPr>
          </a:p>
        </p:txBody>
      </p:sp>
      <p:sp>
        <p:nvSpPr>
          <p:cNvPr id="17" name="AutoShape 26"/>
          <p:cNvSpPr>
            <a:spLocks noChangeArrowheads="1"/>
          </p:cNvSpPr>
          <p:nvPr/>
        </p:nvSpPr>
        <p:spPr bwMode="auto">
          <a:xfrm>
            <a:off x="5352374" y="2161322"/>
            <a:ext cx="1479145" cy="1884801"/>
          </a:xfrm>
          <a:prstGeom prst="roundRect">
            <a:avLst>
              <a:gd name="adj" fmla="val 16667"/>
            </a:avLst>
          </a:prstGeom>
          <a:gradFill rotWithShape="1">
            <a:gsLst>
              <a:gs pos="0">
                <a:srgbClr val="5C81B5">
                  <a:shade val="51000"/>
                  <a:satMod val="130000"/>
                </a:srgbClr>
              </a:gs>
              <a:gs pos="80000">
                <a:srgbClr val="5C81B5">
                  <a:shade val="93000"/>
                  <a:satMod val="130000"/>
                </a:srgbClr>
              </a:gs>
              <a:gs pos="100000">
                <a:srgbClr val="5C81B5">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fontAlgn="auto">
              <a:spcBef>
                <a:spcPts val="0"/>
              </a:spcBef>
              <a:spcAft>
                <a:spcPts val="0"/>
              </a:spcAft>
              <a:defRPr/>
            </a:pPr>
            <a:r>
              <a:rPr lang="en-US" sz="1800" b="0" kern="0" dirty="0" smtClean="0">
                <a:solidFill>
                  <a:srgbClr val="FFFFFF"/>
                </a:solidFill>
                <a:latin typeface="Calibri" pitchFamily="34" charset="0"/>
              </a:rPr>
              <a:t>RIO Scan</a:t>
            </a:r>
          </a:p>
          <a:p>
            <a:pPr algn="ctr" fontAlgn="auto">
              <a:spcBef>
                <a:spcPts val="0"/>
              </a:spcBef>
              <a:spcAft>
                <a:spcPts val="0"/>
              </a:spcAft>
              <a:defRPr/>
            </a:pPr>
            <a:r>
              <a:rPr lang="en-US" sz="1800" b="0" kern="0" dirty="0" smtClean="0">
                <a:solidFill>
                  <a:srgbClr val="FFFFFF"/>
                </a:solidFill>
                <a:latin typeface="Calibri" pitchFamily="34" charset="0"/>
              </a:rPr>
              <a:t>Interface</a:t>
            </a:r>
            <a:endParaRPr lang="en-US" sz="1800" b="0" kern="0" dirty="0">
              <a:solidFill>
                <a:srgbClr val="FFFFFF"/>
              </a:solidFill>
              <a:latin typeface="Calibri" pitchFamily="34" charset="0"/>
            </a:endParaRPr>
          </a:p>
        </p:txBody>
      </p:sp>
      <p:sp>
        <p:nvSpPr>
          <p:cNvPr id="18" name="Text Box 17"/>
          <p:cNvSpPr txBox="1">
            <a:spLocks noChangeArrowheads="1"/>
          </p:cNvSpPr>
          <p:nvPr/>
        </p:nvSpPr>
        <p:spPr bwMode="auto">
          <a:xfrm>
            <a:off x="3358745" y="2389922"/>
            <a:ext cx="1543455" cy="279137"/>
          </a:xfrm>
          <a:prstGeom prst="rect">
            <a:avLst/>
          </a:prstGeom>
          <a:noFill/>
          <a:ln w="9525">
            <a:noFill/>
            <a:miter lim="800000"/>
            <a:headEnd/>
            <a:tailEnd/>
          </a:ln>
        </p:spPr>
        <p:txBody>
          <a:bodyPr wrap="square">
            <a:spAutoFit/>
          </a:bodyPr>
          <a:lstStyle/>
          <a:p>
            <a:pPr algn="ctr" fontAlgn="auto">
              <a:spcBef>
                <a:spcPct val="50000"/>
              </a:spcBef>
              <a:spcAft>
                <a:spcPts val="0"/>
              </a:spcAft>
              <a:defRPr/>
            </a:pPr>
            <a:r>
              <a:rPr lang="en-US" sz="1600" b="0" kern="0" dirty="0" smtClean="0">
                <a:solidFill>
                  <a:srgbClr val="006699"/>
                </a:solidFill>
                <a:latin typeface="Calibri" pitchFamily="34" charset="0"/>
              </a:rPr>
              <a:t>NI Scan Engine</a:t>
            </a:r>
          </a:p>
        </p:txBody>
      </p:sp>
      <p:pic>
        <p:nvPicPr>
          <p:cNvPr id="19" name="Picture 3"/>
          <p:cNvPicPr>
            <a:picLocks noChangeAspect="1" noChangeArrowheads="1"/>
          </p:cNvPicPr>
          <p:nvPr/>
        </p:nvPicPr>
        <p:blipFill>
          <a:blip r:embed="rId4" cstate="print"/>
          <a:srcRect/>
          <a:stretch>
            <a:fillRect/>
          </a:stretch>
        </p:blipFill>
        <p:spPr bwMode="auto">
          <a:xfrm>
            <a:off x="2008221" y="3075722"/>
            <a:ext cx="900349" cy="362998"/>
          </a:xfrm>
          <a:prstGeom prst="rect">
            <a:avLst/>
          </a:prstGeom>
          <a:noFill/>
          <a:ln w="9525">
            <a:noFill/>
            <a:miter lim="800000"/>
            <a:headEnd/>
            <a:tailEnd/>
          </a:ln>
          <a:effectLst/>
        </p:spPr>
      </p:pic>
      <p:pic>
        <p:nvPicPr>
          <p:cNvPr id="20" name="Picture 3"/>
          <p:cNvPicPr>
            <a:picLocks noChangeAspect="1" noChangeArrowheads="1"/>
          </p:cNvPicPr>
          <p:nvPr/>
        </p:nvPicPr>
        <p:blipFill>
          <a:blip r:embed="rId5" cstate="print"/>
          <a:srcRect/>
          <a:stretch>
            <a:fillRect/>
          </a:stretch>
        </p:blipFill>
        <p:spPr bwMode="auto">
          <a:xfrm>
            <a:off x="3781605" y="2958717"/>
            <a:ext cx="787805" cy="738214"/>
          </a:xfrm>
          <a:prstGeom prst="rect">
            <a:avLst/>
          </a:prstGeom>
          <a:noFill/>
          <a:ln w="9525">
            <a:noFill/>
            <a:miter lim="800000"/>
            <a:headEnd/>
            <a:tailEnd/>
          </a:ln>
          <a:effectLst/>
        </p:spPr>
      </p:pic>
      <p:sp>
        <p:nvSpPr>
          <p:cNvPr id="21" name="Circular Arrow 20"/>
          <p:cNvSpPr/>
          <p:nvPr/>
        </p:nvSpPr>
        <p:spPr bwMode="auto">
          <a:xfrm>
            <a:off x="3519521" y="2670761"/>
            <a:ext cx="1286213" cy="1319361"/>
          </a:xfrm>
          <a:prstGeom prst="circularArrow">
            <a:avLst>
              <a:gd name="adj1" fmla="val 4801"/>
              <a:gd name="adj2" fmla="val 537435"/>
              <a:gd name="adj3" fmla="val 19532352"/>
              <a:gd name="adj4" fmla="val 827963"/>
              <a:gd name="adj5" fmla="val 5759"/>
            </a:avLst>
          </a:prstGeom>
          <a:gradFill rotWithShape="1">
            <a:gsLst>
              <a:gs pos="0">
                <a:srgbClr val="5C81B5">
                  <a:shade val="51000"/>
                  <a:satMod val="130000"/>
                </a:srgbClr>
              </a:gs>
              <a:gs pos="80000">
                <a:srgbClr val="5C81B5">
                  <a:shade val="93000"/>
                  <a:satMod val="130000"/>
                </a:srgbClr>
              </a:gs>
              <a:gs pos="100000">
                <a:srgbClr val="5C81B5">
                  <a:shade val="94000"/>
                  <a:satMod val="135000"/>
                </a:srgbClr>
              </a:gs>
            </a:gsLst>
            <a:lin ang="16200000" scaled="0"/>
          </a:gra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defRPr/>
            </a:pPr>
            <a:endParaRPr lang="en-US" sz="2000" kern="0" dirty="0">
              <a:solidFill>
                <a:srgbClr val="FFFFFF"/>
              </a:solidFill>
              <a:latin typeface="Calibri" pitchFamily="34" charset="0"/>
            </a:endParaRPr>
          </a:p>
        </p:txBody>
      </p:sp>
      <p:sp>
        <p:nvSpPr>
          <p:cNvPr id="22" name="TextBox 21"/>
          <p:cNvSpPr txBox="1"/>
          <p:nvPr/>
        </p:nvSpPr>
        <p:spPr>
          <a:xfrm>
            <a:off x="3622731" y="3020580"/>
            <a:ext cx="1093281" cy="431393"/>
          </a:xfrm>
          <a:prstGeom prst="rect">
            <a:avLst/>
          </a:prstGeom>
          <a:noFill/>
        </p:spPr>
        <p:txBody>
          <a:bodyPr wrap="square" rtlCol="0">
            <a:spAutoFit/>
          </a:bodyPr>
          <a:lstStyle/>
          <a:p>
            <a:pPr algn="ctr"/>
            <a:r>
              <a:rPr lang="en-US" sz="1400" dirty="0" smtClean="0"/>
              <a:t>I/O memory table</a:t>
            </a:r>
            <a:endParaRPr lang="en-US" sz="1400" dirty="0"/>
          </a:p>
        </p:txBody>
      </p:sp>
      <p:sp>
        <p:nvSpPr>
          <p:cNvPr id="23" name="Text Box 18"/>
          <p:cNvSpPr txBox="1">
            <a:spLocks noChangeArrowheads="1"/>
          </p:cNvSpPr>
          <p:nvPr/>
        </p:nvSpPr>
        <p:spPr bwMode="auto">
          <a:xfrm>
            <a:off x="1371601" y="2694722"/>
            <a:ext cx="2133600" cy="338554"/>
          </a:xfrm>
          <a:prstGeom prst="rect">
            <a:avLst/>
          </a:prstGeom>
          <a:noFill/>
          <a:ln w="9525">
            <a:noFill/>
            <a:miter lim="800000"/>
            <a:headEnd/>
            <a:tailEnd/>
          </a:ln>
        </p:spPr>
        <p:txBody>
          <a:bodyPr wrap="square">
            <a:spAutoFit/>
          </a:bodyPr>
          <a:lstStyle/>
          <a:p>
            <a:pPr algn="ctr" fontAlgn="auto">
              <a:spcBef>
                <a:spcPct val="50000"/>
              </a:spcBef>
              <a:spcAft>
                <a:spcPts val="0"/>
              </a:spcAft>
              <a:defRPr/>
            </a:pPr>
            <a:r>
              <a:rPr lang="en-US" sz="1600" kern="0" dirty="0" smtClean="0">
                <a:solidFill>
                  <a:srgbClr val="006699"/>
                </a:solidFill>
                <a:latin typeface="Calibri" pitchFamily="34" charset="0"/>
              </a:rPr>
              <a:t>I/O V</a:t>
            </a:r>
            <a:r>
              <a:rPr lang="en-US" sz="1600" b="0" kern="0" dirty="0" smtClean="0">
                <a:solidFill>
                  <a:srgbClr val="006699"/>
                </a:solidFill>
                <a:latin typeface="Calibri" pitchFamily="34" charset="0"/>
              </a:rPr>
              <a:t>ariables</a:t>
            </a:r>
          </a:p>
        </p:txBody>
      </p:sp>
      <p:sp>
        <p:nvSpPr>
          <p:cNvPr id="24" name="Rectangle 47"/>
          <p:cNvSpPr>
            <a:spLocks noChangeArrowheads="1"/>
          </p:cNvSpPr>
          <p:nvPr/>
        </p:nvSpPr>
        <p:spPr bwMode="auto">
          <a:xfrm>
            <a:off x="7543800" y="1780321"/>
            <a:ext cx="338970" cy="4065346"/>
          </a:xfrm>
          <a:prstGeom prst="rect">
            <a:avLst/>
          </a:prstGeom>
          <a:solidFill>
            <a:srgbClr val="DDF2FF"/>
          </a:solidFill>
          <a:ln w="254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a:lstStyle/>
          <a:p>
            <a:pPr algn="ctr" fontAlgn="auto">
              <a:spcBef>
                <a:spcPts val="0"/>
              </a:spcBef>
              <a:spcAft>
                <a:spcPts val="0"/>
              </a:spcAft>
              <a:defRPr/>
            </a:pPr>
            <a:r>
              <a:rPr lang="en-US" kern="0" dirty="0" smtClean="0">
                <a:solidFill>
                  <a:srgbClr val="000000"/>
                </a:solidFill>
                <a:latin typeface="Calibri" pitchFamily="34" charset="0"/>
              </a:rPr>
              <a:t>I/O Modules</a:t>
            </a:r>
          </a:p>
          <a:p>
            <a:pPr algn="ctr" fontAlgn="auto">
              <a:spcBef>
                <a:spcPts val="0"/>
              </a:spcBef>
              <a:spcAft>
                <a:spcPts val="0"/>
              </a:spcAft>
              <a:defRPr/>
            </a:pPr>
            <a:endParaRPr lang="en-US" sz="1800" kern="0" dirty="0">
              <a:solidFill>
                <a:srgbClr val="000000"/>
              </a:solidFill>
              <a:latin typeface="Calibri" pitchFamily="34" charset="0"/>
            </a:endParaRPr>
          </a:p>
        </p:txBody>
      </p:sp>
      <p:grpSp>
        <p:nvGrpSpPr>
          <p:cNvPr id="25" name="Group 24"/>
          <p:cNvGrpSpPr/>
          <p:nvPr/>
        </p:nvGrpSpPr>
        <p:grpSpPr>
          <a:xfrm>
            <a:off x="5352375" y="4659934"/>
            <a:ext cx="2186561" cy="1005228"/>
            <a:chOff x="5352375" y="4860813"/>
            <a:chExt cx="2186561" cy="1005228"/>
          </a:xfrm>
        </p:grpSpPr>
        <p:sp>
          <p:nvSpPr>
            <p:cNvPr id="26" name="AutoShape 8"/>
            <p:cNvSpPr>
              <a:spLocks noChangeArrowheads="1"/>
            </p:cNvSpPr>
            <p:nvPr/>
          </p:nvSpPr>
          <p:spPr bwMode="auto">
            <a:xfrm>
              <a:off x="5352375" y="4860813"/>
              <a:ext cx="1479145" cy="1005228"/>
            </a:xfrm>
            <a:prstGeom prst="roundRect">
              <a:avLst>
                <a:gd name="adj" fmla="val 16667"/>
              </a:avLst>
            </a:prstGeom>
            <a:solidFill>
              <a:srgbClr val="FFDF9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algn="ctr" fontAlgn="auto">
                <a:spcBef>
                  <a:spcPts val="0"/>
                </a:spcBef>
                <a:spcAft>
                  <a:spcPts val="0"/>
                </a:spcAft>
                <a:defRPr/>
              </a:pPr>
              <a:r>
                <a:rPr lang="en-US" sz="1400" b="0" kern="0" dirty="0">
                  <a:solidFill>
                    <a:srgbClr val="006699"/>
                  </a:solidFill>
                  <a:latin typeface="Calibri" pitchFamily="34" charset="0"/>
                </a:rPr>
                <a:t>LabVIEW </a:t>
              </a:r>
              <a:r>
                <a:rPr lang="en-US" sz="1400" b="0" kern="0" dirty="0" smtClean="0">
                  <a:solidFill>
                    <a:srgbClr val="006699"/>
                  </a:solidFill>
                  <a:latin typeface="Calibri" pitchFamily="34" charset="0"/>
                </a:rPr>
                <a:t>FPGA VI</a:t>
              </a:r>
              <a:endParaRPr lang="en-US" sz="1400" b="0" kern="0" dirty="0">
                <a:solidFill>
                  <a:srgbClr val="006699"/>
                </a:solidFill>
                <a:latin typeface="Calibri" pitchFamily="34" charset="0"/>
              </a:endParaRPr>
            </a:p>
          </p:txBody>
        </p:sp>
        <p:pic>
          <p:nvPicPr>
            <p:cNvPr id="27" name="Picture 26" descr="fpga_icon.gif"/>
            <p:cNvPicPr>
              <a:picLocks noChangeAspect="1"/>
            </p:cNvPicPr>
            <p:nvPr/>
          </p:nvPicPr>
          <p:blipFill>
            <a:blip r:embed="rId6" cstate="print">
              <a:clrChange>
                <a:clrFrom>
                  <a:srgbClr val="FFFFFF"/>
                </a:clrFrom>
                <a:clrTo>
                  <a:srgbClr val="FFFFFF">
                    <a:alpha val="0"/>
                  </a:srgbClr>
                </a:clrTo>
              </a:clrChange>
            </a:blip>
            <a:srcRect l="16942" t="17999" r="16942" b="17999"/>
            <a:stretch>
              <a:fillRect/>
            </a:stretch>
          </p:blipFill>
          <p:spPr bwMode="auto">
            <a:xfrm>
              <a:off x="5844160" y="5183231"/>
              <a:ext cx="514364" cy="502496"/>
            </a:xfrm>
            <a:prstGeom prst="rect">
              <a:avLst/>
            </a:prstGeom>
            <a:noFill/>
            <a:ln w="9525">
              <a:noFill/>
              <a:miter lim="800000"/>
              <a:headEnd/>
              <a:tailEnd/>
            </a:ln>
          </p:spPr>
        </p:pic>
        <p:sp>
          <p:nvSpPr>
            <p:cNvPr id="28" name="Left-Right Arrow 27"/>
            <p:cNvSpPr/>
            <p:nvPr/>
          </p:nvSpPr>
          <p:spPr bwMode="auto">
            <a:xfrm>
              <a:off x="6862638" y="5428868"/>
              <a:ext cx="676298" cy="115064"/>
            </a:xfrm>
            <a:prstGeom prst="leftRightArrow">
              <a:avLst/>
            </a:prstGeom>
            <a:solidFill>
              <a:srgbClr val="5C81B5">
                <a:lumMod val="75000"/>
              </a:srgbClr>
            </a:soli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defRPr/>
              </a:pPr>
              <a:endParaRPr lang="en-US" sz="2000" kern="0" dirty="0">
                <a:solidFill>
                  <a:srgbClr val="FFFFFF"/>
                </a:solidFill>
                <a:latin typeface="Calibri" pitchFamily="34" charset="0"/>
              </a:endParaRPr>
            </a:p>
          </p:txBody>
        </p:sp>
      </p:grpSp>
      <p:sp>
        <p:nvSpPr>
          <p:cNvPr id="29" name="Left-Right Arrow 28"/>
          <p:cNvSpPr/>
          <p:nvPr/>
        </p:nvSpPr>
        <p:spPr bwMode="auto">
          <a:xfrm>
            <a:off x="4690894" y="3151922"/>
            <a:ext cx="643106" cy="152400"/>
          </a:xfrm>
          <a:prstGeom prst="leftRightArrow">
            <a:avLst/>
          </a:prstGeom>
          <a:solidFill>
            <a:srgbClr val="5C81B5">
              <a:lumMod val="75000"/>
            </a:srgbClr>
          </a:soli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defRPr/>
            </a:pPr>
            <a:endParaRPr lang="en-US" sz="2000" kern="0" dirty="0">
              <a:solidFill>
                <a:srgbClr val="FFFFFF"/>
              </a:solidFill>
              <a:latin typeface="Calibri" pitchFamily="34" charset="0"/>
            </a:endParaRPr>
          </a:p>
        </p:txBody>
      </p:sp>
      <p:sp>
        <p:nvSpPr>
          <p:cNvPr id="30" name="Left-Right Arrow 29"/>
          <p:cNvSpPr/>
          <p:nvPr/>
        </p:nvSpPr>
        <p:spPr bwMode="auto">
          <a:xfrm>
            <a:off x="2892629" y="3151922"/>
            <a:ext cx="643106" cy="152400"/>
          </a:xfrm>
          <a:prstGeom prst="leftRightArrow">
            <a:avLst/>
          </a:prstGeom>
          <a:solidFill>
            <a:srgbClr val="5C81B5">
              <a:lumMod val="75000"/>
            </a:srgbClr>
          </a:solidFill>
          <a:ln>
            <a:noFill/>
            <a:headEnd type="none" w="sm" len="sm"/>
            <a:tailEnd type="none" w="sm" len="sm"/>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eaLnBrk="0" hangingPunct="0">
              <a:defRPr/>
            </a:pPr>
            <a:endParaRPr lang="en-US" sz="2000" kern="0" dirty="0">
              <a:solidFill>
                <a:srgbClr val="FFFFFF"/>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21" grpId="0" animBg="1"/>
      <p:bldP spid="22" grpId="0"/>
      <p:bldP spid="23" grpId="0"/>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7772400" cy="1143000"/>
          </a:xfrm>
        </p:spPr>
        <p:txBody>
          <a:bodyPr/>
          <a:lstStyle/>
          <a:p>
            <a:pPr algn="ctr"/>
            <a:r>
              <a:rPr lang="en-US" dirty="0" smtClean="0"/>
              <a:t>Part 1: Understanding Real-Time Systems and LabVIEW Real-Time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143000"/>
          </a:xfrm>
        </p:spPr>
        <p:txBody>
          <a:bodyPr/>
          <a:lstStyle/>
          <a:p>
            <a:pPr algn="ctr"/>
            <a:r>
              <a:rPr lang="en-US" dirty="0" smtClean="0"/>
              <a:t>Demo: CompactRIO Motor Control System</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9"/>
          <p:cNvSpPr>
            <a:spLocks noGrp="1"/>
          </p:cNvSpPr>
          <p:nvPr>
            <p:ph type="title"/>
          </p:nvPr>
        </p:nvSpPr>
        <p:spPr>
          <a:xfrm>
            <a:off x="161925" y="0"/>
            <a:ext cx="8601075" cy="1143000"/>
          </a:xfrm>
        </p:spPr>
        <p:txBody>
          <a:bodyPr/>
          <a:lstStyle/>
          <a:p>
            <a:pPr eaLnBrk="1" hangingPunct="1"/>
            <a:r>
              <a:rPr lang="en-US" sz="2400" dirty="0" smtClean="0"/>
              <a:t>FedEx Express Fire Suppression System with NI Single-Board RIO</a:t>
            </a:r>
          </a:p>
        </p:txBody>
      </p:sp>
      <p:sp>
        <p:nvSpPr>
          <p:cNvPr id="12" name="Rectangle 4"/>
          <p:cNvSpPr txBox="1">
            <a:spLocks noChangeArrowheads="1"/>
          </p:cNvSpPr>
          <p:nvPr/>
        </p:nvSpPr>
        <p:spPr bwMode="auto">
          <a:xfrm>
            <a:off x="152400" y="990600"/>
            <a:ext cx="5562600" cy="3357563"/>
          </a:xfrm>
          <a:prstGeom prst="rect">
            <a:avLst/>
          </a:prstGeom>
          <a:noFill/>
          <a:ln w="9525">
            <a:noFill/>
            <a:miter lim="800000"/>
            <a:headEnd/>
            <a:tailEnd/>
          </a:ln>
          <a:effectLst/>
        </p:spPr>
        <p:txBody>
          <a:bodyPr/>
          <a:lstStyle/>
          <a:p>
            <a:pPr marL="342900" indent="-342900">
              <a:lnSpc>
                <a:spcPct val="80000"/>
              </a:lnSpc>
              <a:spcBef>
                <a:spcPct val="20000"/>
              </a:spcBef>
              <a:defRPr/>
            </a:pPr>
            <a:r>
              <a:rPr lang="en-US" b="1" kern="0" dirty="0">
                <a:latin typeface="+mn-lt"/>
              </a:rPr>
              <a:t>Application: </a:t>
            </a:r>
            <a:r>
              <a:rPr lang="en-US" dirty="0">
                <a:latin typeface="+mn-lt"/>
              </a:rPr>
              <a:t>Embedded temperature monitoring and control of a suppression system.</a:t>
            </a:r>
            <a:endParaRPr lang="en-US" kern="0" dirty="0">
              <a:latin typeface="+mn-lt"/>
            </a:endParaRPr>
          </a:p>
          <a:p>
            <a:pPr marL="342900" indent="-342900">
              <a:lnSpc>
                <a:spcPct val="80000"/>
              </a:lnSpc>
              <a:spcBef>
                <a:spcPct val="20000"/>
              </a:spcBef>
              <a:defRPr/>
            </a:pPr>
            <a:endParaRPr lang="en-US" kern="0" dirty="0">
              <a:latin typeface="+mn-lt"/>
            </a:endParaRPr>
          </a:p>
          <a:p>
            <a:pPr marL="342900" indent="-342900">
              <a:lnSpc>
                <a:spcPct val="80000"/>
              </a:lnSpc>
              <a:spcBef>
                <a:spcPct val="20000"/>
              </a:spcBef>
              <a:defRPr/>
            </a:pPr>
            <a:r>
              <a:rPr lang="en-US" b="1" kern="0" dirty="0">
                <a:latin typeface="+mn-lt"/>
              </a:rPr>
              <a:t>Challenge: </a:t>
            </a:r>
            <a:r>
              <a:rPr lang="en-US" dirty="0">
                <a:latin typeface="+mn-lt"/>
              </a:rPr>
              <a:t>Prototyping and deploying a cost-effective and reliable control solution for a fire suppression system for the main deck of a FedEx Express freighter aircraft while meeting a very aggressive deployment schedule.</a:t>
            </a:r>
            <a:endParaRPr lang="en-US" kern="0" dirty="0">
              <a:latin typeface="+mn-lt"/>
            </a:endParaRPr>
          </a:p>
          <a:p>
            <a:pPr marL="342900" indent="-342900">
              <a:lnSpc>
                <a:spcPct val="80000"/>
              </a:lnSpc>
              <a:spcBef>
                <a:spcPct val="20000"/>
              </a:spcBef>
              <a:defRPr/>
            </a:pPr>
            <a:endParaRPr lang="en-US" b="1" kern="0" dirty="0">
              <a:latin typeface="+mn-lt"/>
            </a:endParaRPr>
          </a:p>
          <a:p>
            <a:pPr marL="342900" indent="-342900">
              <a:lnSpc>
                <a:spcPct val="80000"/>
              </a:lnSpc>
              <a:spcBef>
                <a:spcPct val="20000"/>
              </a:spcBef>
              <a:defRPr/>
            </a:pPr>
            <a:r>
              <a:rPr lang="en-US" b="1" kern="0" dirty="0">
                <a:latin typeface="+mn-lt"/>
              </a:rPr>
              <a:t>Products: </a:t>
            </a:r>
            <a:r>
              <a:rPr lang="en-US" kern="0" dirty="0">
                <a:latin typeface="+mn-lt"/>
              </a:rPr>
              <a:t>NI CompactRIO; LabVIEW; LabVIEW Real-Time, LabVIEW FPGA, and LabVIEW Touch Panel modules; and NI Single-Board RIO </a:t>
            </a:r>
            <a:endParaRPr lang="en-US" b="1" kern="0" dirty="0">
              <a:latin typeface="+mn-lt"/>
            </a:endParaRPr>
          </a:p>
          <a:p>
            <a:pPr marL="342900" indent="-342900">
              <a:lnSpc>
                <a:spcPct val="80000"/>
              </a:lnSpc>
              <a:spcBef>
                <a:spcPct val="20000"/>
              </a:spcBef>
              <a:defRPr/>
            </a:pPr>
            <a:endParaRPr lang="en-US" b="1" kern="0" dirty="0">
              <a:latin typeface="+mn-lt"/>
            </a:endParaRPr>
          </a:p>
          <a:p>
            <a:pPr marL="342900" indent="-342900">
              <a:lnSpc>
                <a:spcPct val="80000"/>
              </a:lnSpc>
              <a:spcBef>
                <a:spcPct val="20000"/>
              </a:spcBef>
              <a:defRPr/>
            </a:pPr>
            <a:r>
              <a:rPr lang="en-US" b="1" kern="0" dirty="0">
                <a:latin typeface="+mn-lt"/>
              </a:rPr>
              <a:t>Key Benefit: </a:t>
            </a:r>
            <a:r>
              <a:rPr lang="en-US" dirty="0">
                <a:latin typeface="+mn-lt"/>
              </a:rPr>
              <a:t>Rapid embedded prototyping with CompactRIO and LabVIEW, and fast deployment with </a:t>
            </a:r>
            <a:br>
              <a:rPr lang="en-US" dirty="0">
                <a:latin typeface="+mn-lt"/>
              </a:rPr>
            </a:br>
            <a:r>
              <a:rPr lang="en-US" dirty="0">
                <a:latin typeface="+mn-lt"/>
              </a:rPr>
              <a:t>NI Single-Board RIO.</a:t>
            </a:r>
            <a:endParaRPr lang="en-US" sz="2400" dirty="0">
              <a:latin typeface="+mn-lt"/>
            </a:endParaRPr>
          </a:p>
          <a:p>
            <a:pPr marL="342900" indent="-342900">
              <a:lnSpc>
                <a:spcPct val="80000"/>
              </a:lnSpc>
              <a:spcBef>
                <a:spcPct val="20000"/>
              </a:spcBef>
              <a:defRPr/>
            </a:pPr>
            <a:endParaRPr lang="en-US" kern="0" dirty="0">
              <a:latin typeface="+mn-lt"/>
            </a:endParaRPr>
          </a:p>
          <a:p>
            <a:pPr marL="342900" indent="-342900">
              <a:lnSpc>
                <a:spcPct val="80000"/>
              </a:lnSpc>
              <a:spcBef>
                <a:spcPct val="20000"/>
              </a:spcBef>
              <a:defRPr/>
            </a:pPr>
            <a:endParaRPr lang="en-US" kern="0" dirty="0">
              <a:latin typeface="+mn-lt"/>
            </a:endParaRPr>
          </a:p>
        </p:txBody>
      </p:sp>
      <p:sp>
        <p:nvSpPr>
          <p:cNvPr id="8" name="TextBox 7"/>
          <p:cNvSpPr txBox="1"/>
          <p:nvPr/>
        </p:nvSpPr>
        <p:spPr>
          <a:xfrm>
            <a:off x="152400" y="4867275"/>
            <a:ext cx="8382000" cy="923925"/>
          </a:xfrm>
          <a:prstGeom prst="rect">
            <a:avLst/>
          </a:prstGeom>
          <a:noFill/>
        </p:spPr>
        <p:txBody>
          <a:bodyPr>
            <a:spAutoFit/>
          </a:bodyPr>
          <a:lstStyle/>
          <a:p>
            <a:pPr algn="ctr">
              <a:defRPr/>
            </a:pPr>
            <a:r>
              <a:rPr lang="en-US" dirty="0">
                <a:latin typeface="Calibri" pitchFamily="34" charset="0"/>
              </a:rPr>
              <a:t>“</a:t>
            </a:r>
            <a:r>
              <a:rPr lang="en-US" dirty="0">
                <a:latin typeface="+mn-lt"/>
              </a:rPr>
              <a:t>We were able to start with LabVIEW and CompactRIO for prototyping and quickly migrate our code to the new NI Single-Board RIO for deployment – all in less than a year.” </a:t>
            </a:r>
          </a:p>
          <a:p>
            <a:pPr algn="ctr">
              <a:defRPr/>
            </a:pPr>
            <a:r>
              <a:rPr lang="en-US" dirty="0">
                <a:latin typeface="+mn-lt"/>
              </a:rPr>
              <a:t>– Jeremy Snow, Ventura Aerospace</a:t>
            </a:r>
          </a:p>
        </p:txBody>
      </p:sp>
      <p:pic>
        <p:nvPicPr>
          <p:cNvPr id="9222" name="Picture 2"/>
          <p:cNvPicPr>
            <a:picLocks noChangeAspect="1" noChangeArrowheads="1"/>
          </p:cNvPicPr>
          <p:nvPr/>
        </p:nvPicPr>
        <p:blipFill>
          <a:blip r:embed="rId3" cstate="print"/>
          <a:srcRect t="16495" b="17525"/>
          <a:stretch>
            <a:fillRect/>
          </a:stretch>
        </p:blipFill>
        <p:spPr bwMode="auto">
          <a:xfrm>
            <a:off x="5638800" y="1295400"/>
            <a:ext cx="3505200" cy="1636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9"/>
          <p:cNvSpPr>
            <a:spLocks noGrp="1"/>
          </p:cNvSpPr>
          <p:nvPr>
            <p:ph type="title"/>
          </p:nvPr>
        </p:nvSpPr>
        <p:spPr>
          <a:xfrm>
            <a:off x="161925" y="195263"/>
            <a:ext cx="8601075" cy="1143000"/>
          </a:xfrm>
        </p:spPr>
        <p:txBody>
          <a:bodyPr/>
          <a:lstStyle/>
          <a:p>
            <a:r>
              <a:rPr lang="en-US" sz="2400" dirty="0" smtClean="0"/>
              <a:t>Performing Structural Health Monitoring of the 2008 Olympic Venues Using NI LabVIEW and CompactRIO</a:t>
            </a:r>
          </a:p>
        </p:txBody>
      </p:sp>
      <p:sp>
        <p:nvSpPr>
          <p:cNvPr id="12" name="Rectangle 4"/>
          <p:cNvSpPr txBox="1">
            <a:spLocks noChangeArrowheads="1"/>
          </p:cNvSpPr>
          <p:nvPr/>
        </p:nvSpPr>
        <p:spPr bwMode="auto">
          <a:xfrm>
            <a:off x="152400" y="1366838"/>
            <a:ext cx="5562600" cy="3357562"/>
          </a:xfrm>
          <a:prstGeom prst="rect">
            <a:avLst/>
          </a:prstGeom>
          <a:noFill/>
          <a:ln w="9525">
            <a:noFill/>
            <a:miter lim="800000"/>
            <a:headEnd/>
            <a:tailEnd/>
          </a:ln>
          <a:effectLst/>
        </p:spPr>
        <p:txBody>
          <a:bodyPr/>
          <a:lstStyle/>
          <a:p>
            <a:pPr marL="342900" indent="-342900">
              <a:lnSpc>
                <a:spcPct val="80000"/>
              </a:lnSpc>
              <a:spcBef>
                <a:spcPct val="20000"/>
              </a:spcBef>
              <a:defRPr/>
            </a:pPr>
            <a:r>
              <a:rPr lang="en-US" b="1" kern="0" dirty="0">
                <a:latin typeface="+mn-lt"/>
              </a:rPr>
              <a:t>Application: </a:t>
            </a:r>
            <a:r>
              <a:rPr lang="en-US" kern="0" dirty="0">
                <a:latin typeface="+mn-lt"/>
              </a:rPr>
              <a:t>Structural health monitoring (SHM) to determine stability, reliability, and livability of megastructures in China.</a:t>
            </a:r>
          </a:p>
          <a:p>
            <a:pPr marL="342900" indent="-342900">
              <a:lnSpc>
                <a:spcPct val="80000"/>
              </a:lnSpc>
              <a:spcBef>
                <a:spcPct val="20000"/>
              </a:spcBef>
              <a:defRPr/>
            </a:pPr>
            <a:endParaRPr lang="en-US" kern="0" dirty="0">
              <a:latin typeface="+mn-lt"/>
            </a:endParaRPr>
          </a:p>
          <a:p>
            <a:pPr marL="342900" indent="-342900">
              <a:lnSpc>
                <a:spcPct val="80000"/>
              </a:lnSpc>
              <a:spcBef>
                <a:spcPct val="20000"/>
              </a:spcBef>
              <a:defRPr/>
            </a:pPr>
            <a:r>
              <a:rPr lang="en-US" b="1" kern="0" dirty="0">
                <a:latin typeface="+mn-lt"/>
              </a:rPr>
              <a:t>Challenge:</a:t>
            </a:r>
            <a:r>
              <a:rPr lang="en-US" kern="0" dirty="0">
                <a:latin typeface="+mn-lt"/>
              </a:rPr>
              <a:t> Developing a reliable SHM system with continuous monitoring, rugged enclosure, GPS synchronization, and remote access.</a:t>
            </a:r>
          </a:p>
          <a:p>
            <a:pPr marL="342900" indent="-342900">
              <a:lnSpc>
                <a:spcPct val="80000"/>
              </a:lnSpc>
              <a:spcBef>
                <a:spcPct val="20000"/>
              </a:spcBef>
              <a:defRPr/>
            </a:pPr>
            <a:endParaRPr lang="en-US" b="1" kern="0" dirty="0">
              <a:latin typeface="+mn-lt"/>
            </a:endParaRPr>
          </a:p>
          <a:p>
            <a:pPr marL="342900" indent="-342900">
              <a:lnSpc>
                <a:spcPct val="80000"/>
              </a:lnSpc>
              <a:spcBef>
                <a:spcPct val="20000"/>
              </a:spcBef>
              <a:defRPr/>
            </a:pPr>
            <a:r>
              <a:rPr lang="en-US" b="1" kern="0" dirty="0">
                <a:latin typeface="+mn-lt"/>
              </a:rPr>
              <a:t>Products: </a:t>
            </a:r>
            <a:r>
              <a:rPr lang="en-US" kern="0" dirty="0">
                <a:latin typeface="+mn-lt"/>
              </a:rPr>
              <a:t>LabVIEW and CompactRIO</a:t>
            </a:r>
            <a:endParaRPr lang="en-US" b="1" kern="0" dirty="0">
              <a:latin typeface="+mn-lt"/>
            </a:endParaRPr>
          </a:p>
          <a:p>
            <a:pPr marL="342900" indent="-342900">
              <a:lnSpc>
                <a:spcPct val="80000"/>
              </a:lnSpc>
              <a:spcBef>
                <a:spcPct val="20000"/>
              </a:spcBef>
              <a:defRPr/>
            </a:pPr>
            <a:endParaRPr lang="en-US" b="1" kern="0" dirty="0">
              <a:latin typeface="+mn-lt"/>
            </a:endParaRPr>
          </a:p>
          <a:p>
            <a:pPr marL="342900" indent="-342900">
              <a:lnSpc>
                <a:spcPct val="80000"/>
              </a:lnSpc>
              <a:spcBef>
                <a:spcPct val="20000"/>
              </a:spcBef>
              <a:defRPr/>
            </a:pPr>
            <a:r>
              <a:rPr lang="en-US" b="1" kern="0" dirty="0">
                <a:latin typeface="+mn-lt"/>
              </a:rPr>
              <a:t>Key Benefit: </a:t>
            </a:r>
            <a:r>
              <a:rPr lang="en-US" kern="0" dirty="0">
                <a:latin typeface="+mn-lt"/>
              </a:rPr>
              <a:t>Custom channel count per SHM system, GPS timing and synchronization, and off-the-shelf hardware to enable unmatched price/performance.</a:t>
            </a:r>
          </a:p>
          <a:p>
            <a:pPr marL="342900" indent="-342900">
              <a:lnSpc>
                <a:spcPct val="80000"/>
              </a:lnSpc>
              <a:spcBef>
                <a:spcPct val="20000"/>
              </a:spcBef>
              <a:defRPr/>
            </a:pPr>
            <a:endParaRPr lang="en-US" kern="0" dirty="0">
              <a:latin typeface="+mn-lt"/>
            </a:endParaRPr>
          </a:p>
          <a:p>
            <a:pPr marL="342900" indent="-342900">
              <a:lnSpc>
                <a:spcPct val="80000"/>
              </a:lnSpc>
              <a:spcBef>
                <a:spcPct val="20000"/>
              </a:spcBef>
              <a:defRPr/>
            </a:pPr>
            <a:endParaRPr lang="en-US" kern="0" dirty="0">
              <a:latin typeface="+mn-lt"/>
            </a:endParaRPr>
          </a:p>
        </p:txBody>
      </p:sp>
      <p:sp>
        <p:nvSpPr>
          <p:cNvPr id="8" name="TextBox 7"/>
          <p:cNvSpPr txBox="1"/>
          <p:nvPr/>
        </p:nvSpPr>
        <p:spPr>
          <a:xfrm>
            <a:off x="152400" y="4735512"/>
            <a:ext cx="8382000" cy="979488"/>
          </a:xfrm>
          <a:prstGeom prst="rect">
            <a:avLst/>
          </a:prstGeom>
          <a:noFill/>
        </p:spPr>
        <p:txBody>
          <a:bodyPr>
            <a:spAutoFit/>
          </a:bodyPr>
          <a:lstStyle/>
          <a:p>
            <a:pPr algn="ctr">
              <a:spcBef>
                <a:spcPct val="20000"/>
              </a:spcBef>
              <a:defRPr/>
            </a:pPr>
            <a:r>
              <a:rPr lang="en-US" dirty="0">
                <a:latin typeface="+mn-lt"/>
              </a:rPr>
              <a:t>“Using National Instruments hardware and software, we designed, prototyped, and deployed a high-channel-count, SHM system with GPS synchronization in less than one year.”</a:t>
            </a:r>
          </a:p>
          <a:p>
            <a:pPr algn="ctr">
              <a:spcBef>
                <a:spcPct val="20000"/>
              </a:spcBef>
              <a:defRPr/>
            </a:pPr>
            <a:r>
              <a:rPr lang="en-US" dirty="0">
                <a:latin typeface="Arial Narrow"/>
              </a:rPr>
              <a:t>–</a:t>
            </a:r>
            <a:r>
              <a:rPr lang="en-US" dirty="0">
                <a:latin typeface="+mn-lt"/>
              </a:rPr>
              <a:t> Chris McDonald, CGM Engineering </a:t>
            </a:r>
          </a:p>
        </p:txBody>
      </p:sp>
      <p:pic>
        <p:nvPicPr>
          <p:cNvPr id="99334" name="Picture 2" descr="National Stadium"/>
          <p:cNvPicPr>
            <a:picLocks noChangeAspect="1" noChangeArrowheads="1"/>
          </p:cNvPicPr>
          <p:nvPr/>
        </p:nvPicPr>
        <p:blipFill>
          <a:blip r:embed="rId3" cstate="print"/>
          <a:srcRect/>
          <a:stretch>
            <a:fillRect/>
          </a:stretch>
        </p:blipFill>
        <p:spPr bwMode="auto">
          <a:xfrm>
            <a:off x="5673725" y="1543050"/>
            <a:ext cx="3470275" cy="2600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9"/>
          <p:cNvSpPr>
            <a:spLocks noGrp="1"/>
          </p:cNvSpPr>
          <p:nvPr>
            <p:ph type="title"/>
          </p:nvPr>
        </p:nvSpPr>
        <p:spPr>
          <a:xfrm>
            <a:off x="0" y="0"/>
            <a:ext cx="9144000" cy="838200"/>
          </a:xfrm>
        </p:spPr>
        <p:txBody>
          <a:bodyPr/>
          <a:lstStyle/>
          <a:p>
            <a:pPr>
              <a:defRPr/>
            </a:pPr>
            <a:r>
              <a:rPr lang="en-US" sz="2800" dirty="0" smtClean="0"/>
              <a:t>Siemens Wind Power Develops a Hardware-in-the-Loop Simulator for Wind Turbine Control System Software Testing</a:t>
            </a:r>
            <a:endParaRPr lang="en-US" sz="2800" spc="-100" dirty="0" smtClean="0"/>
          </a:p>
        </p:txBody>
      </p:sp>
      <p:sp>
        <p:nvSpPr>
          <p:cNvPr id="12" name="Rectangle 4"/>
          <p:cNvSpPr txBox="1">
            <a:spLocks noChangeArrowheads="1"/>
          </p:cNvSpPr>
          <p:nvPr/>
        </p:nvSpPr>
        <p:spPr bwMode="auto">
          <a:xfrm>
            <a:off x="0" y="914400"/>
            <a:ext cx="5715000" cy="4648200"/>
          </a:xfrm>
          <a:prstGeom prst="rect">
            <a:avLst/>
          </a:prstGeom>
          <a:noFill/>
          <a:ln w="9525">
            <a:noFill/>
            <a:miter lim="800000"/>
            <a:headEnd/>
            <a:tailEnd/>
          </a:ln>
          <a:effectLst/>
        </p:spPr>
        <p:txBody>
          <a:bodyPr/>
          <a:lstStyle/>
          <a:p>
            <a:pPr marL="342900" indent="-342900" fontAlgn="auto">
              <a:lnSpc>
                <a:spcPct val="80000"/>
              </a:lnSpc>
              <a:spcBef>
                <a:spcPct val="20000"/>
              </a:spcBef>
              <a:spcAft>
                <a:spcPts val="0"/>
              </a:spcAft>
              <a:defRPr/>
            </a:pPr>
            <a:r>
              <a:rPr lang="en-US" b="1" kern="0" spc="-50" dirty="0">
                <a:latin typeface="+mn-lt"/>
              </a:rPr>
              <a:t>Application: </a:t>
            </a:r>
            <a:r>
              <a:rPr lang="en-US" spc="-50" dirty="0">
                <a:latin typeface="+mn-lt"/>
              </a:rPr>
              <a:t>A new real-time test system for hardware-in-the-loop (HIL) testing of the embedded control software releases of Siemens wind turbine control systems. </a:t>
            </a:r>
          </a:p>
          <a:p>
            <a:pPr marL="342900" indent="-342900" fontAlgn="auto">
              <a:lnSpc>
                <a:spcPct val="80000"/>
              </a:lnSpc>
              <a:spcBef>
                <a:spcPct val="20000"/>
              </a:spcBef>
              <a:spcAft>
                <a:spcPts val="0"/>
              </a:spcAft>
              <a:defRPr/>
            </a:pPr>
            <a:endParaRPr lang="en-US" kern="0" spc="-50" dirty="0">
              <a:latin typeface="+mn-lt"/>
            </a:endParaRPr>
          </a:p>
          <a:p>
            <a:pPr marL="342900" indent="-342900" fontAlgn="auto">
              <a:lnSpc>
                <a:spcPct val="80000"/>
              </a:lnSpc>
              <a:spcBef>
                <a:spcPct val="20000"/>
              </a:spcBef>
              <a:spcAft>
                <a:spcPts val="0"/>
              </a:spcAft>
              <a:defRPr/>
            </a:pPr>
            <a:r>
              <a:rPr lang="en-US" b="1" kern="0" spc="-50" dirty="0">
                <a:latin typeface="+mn-lt"/>
              </a:rPr>
              <a:t>Challenge: </a:t>
            </a:r>
            <a:r>
              <a:rPr lang="en-US" kern="0" spc="-50" dirty="0">
                <a:latin typeface="+mn-lt"/>
              </a:rPr>
              <a:t>Improving the automated testing of frequent software releases of Siemens wind turbine control systems as well as testing and verifying the wind turbine control system components in the development phase. </a:t>
            </a:r>
          </a:p>
          <a:p>
            <a:pPr marL="342900" indent="-342900" fontAlgn="auto">
              <a:lnSpc>
                <a:spcPct val="80000"/>
              </a:lnSpc>
              <a:spcBef>
                <a:spcPct val="20000"/>
              </a:spcBef>
              <a:spcAft>
                <a:spcPts val="0"/>
              </a:spcAft>
              <a:defRPr/>
            </a:pPr>
            <a:endParaRPr lang="en-US" b="1" kern="0" spc="-50" dirty="0">
              <a:latin typeface="+mn-lt"/>
            </a:endParaRPr>
          </a:p>
          <a:p>
            <a:pPr marL="342900" indent="-342900" fontAlgn="auto">
              <a:lnSpc>
                <a:spcPct val="80000"/>
              </a:lnSpc>
              <a:spcBef>
                <a:spcPct val="20000"/>
              </a:spcBef>
              <a:spcAft>
                <a:spcPts val="0"/>
              </a:spcAft>
              <a:defRPr/>
            </a:pPr>
            <a:r>
              <a:rPr lang="en-US" b="1" kern="0" spc="-50" dirty="0">
                <a:latin typeface="+mn-lt"/>
              </a:rPr>
              <a:t>Products: </a:t>
            </a:r>
            <a:r>
              <a:rPr lang="en-US" dirty="0">
                <a:latin typeface="+mn-lt"/>
              </a:rPr>
              <a:t>LabVIEW,  LabVIEW Real-Time Module, LabVIEW FPGA Module, LabVIEW Simulation Interface Toolkit, PXI-1042Q, PXI-8106, PXI-6704, PXI-6514, PXI-6515, PXI-6733, PXI-7813R, PXI-7833R, NI 9151, NI 9205, NI 9425, NI 9476, NI 9265, NI 9264</a:t>
            </a:r>
            <a:endParaRPr lang="en-US" kern="0" spc="-50" dirty="0">
              <a:latin typeface="+mn-lt"/>
            </a:endParaRPr>
          </a:p>
          <a:p>
            <a:pPr marL="342900" indent="-342900" fontAlgn="auto">
              <a:lnSpc>
                <a:spcPct val="80000"/>
              </a:lnSpc>
              <a:spcBef>
                <a:spcPct val="20000"/>
              </a:spcBef>
              <a:spcAft>
                <a:spcPts val="0"/>
              </a:spcAft>
              <a:defRPr/>
            </a:pPr>
            <a:endParaRPr lang="en-US" kern="0" spc="-50" dirty="0">
              <a:latin typeface="+mn-lt"/>
            </a:endParaRPr>
          </a:p>
          <a:p>
            <a:pPr marL="342900" indent="-342900" fontAlgn="auto">
              <a:lnSpc>
                <a:spcPct val="80000"/>
              </a:lnSpc>
              <a:spcBef>
                <a:spcPct val="20000"/>
              </a:spcBef>
              <a:spcAft>
                <a:spcPts val="0"/>
              </a:spcAft>
              <a:defRPr/>
            </a:pPr>
            <a:r>
              <a:rPr lang="en-US" b="1" kern="0" spc="-50" dirty="0">
                <a:latin typeface="+mn-lt"/>
              </a:rPr>
              <a:t>Key </a:t>
            </a:r>
            <a:r>
              <a:rPr lang="en-US" b="1" kern="0" spc="-50" dirty="0">
                <a:latin typeface="+mj-lt"/>
              </a:rPr>
              <a:t>Benefit: </a:t>
            </a:r>
            <a:r>
              <a:rPr lang="en-US" spc="-50" dirty="0">
                <a:latin typeface="+mn-lt"/>
              </a:rPr>
              <a:t>The simulator provides an environment to effectively verify the new software releases and test special situations in our laboratory. </a:t>
            </a:r>
            <a:endParaRPr lang="en-US" kern="0" spc="-50" dirty="0">
              <a:latin typeface="+mn-lt"/>
            </a:endParaRPr>
          </a:p>
        </p:txBody>
      </p:sp>
      <p:sp>
        <p:nvSpPr>
          <p:cNvPr id="8" name="TextBox 7"/>
          <p:cNvSpPr txBox="1"/>
          <p:nvPr/>
        </p:nvSpPr>
        <p:spPr>
          <a:xfrm>
            <a:off x="0" y="5638800"/>
            <a:ext cx="8991600" cy="1754188"/>
          </a:xfrm>
          <a:prstGeom prst="rect">
            <a:avLst/>
          </a:prstGeom>
          <a:noFill/>
        </p:spPr>
        <p:txBody>
          <a:bodyPr>
            <a:spAutoFit/>
          </a:bodyPr>
          <a:lstStyle/>
          <a:p>
            <a:pPr algn="ctr" fontAlgn="auto">
              <a:spcBef>
                <a:spcPts val="0"/>
              </a:spcBef>
              <a:spcAft>
                <a:spcPts val="0"/>
              </a:spcAft>
              <a:defRPr/>
            </a:pPr>
            <a:r>
              <a:rPr lang="en-US" dirty="0">
                <a:latin typeface="+mj-lt"/>
              </a:rPr>
              <a:t/>
            </a:r>
            <a:br>
              <a:rPr lang="en-US" dirty="0">
                <a:latin typeface="+mj-lt"/>
              </a:rPr>
            </a:br>
            <a:endParaRPr lang="en-US" dirty="0">
              <a:latin typeface="+mj-lt"/>
            </a:endParaRPr>
          </a:p>
          <a:p>
            <a:pPr algn="ctr" fontAlgn="auto">
              <a:spcBef>
                <a:spcPts val="0"/>
              </a:spcBef>
              <a:spcAft>
                <a:spcPts val="0"/>
              </a:spcAft>
              <a:defRPr/>
            </a:pPr>
            <a:r>
              <a:rPr lang="en-US" dirty="0">
                <a:latin typeface="+mj-lt"/>
              </a:rPr>
              <a:t/>
            </a:r>
            <a:br>
              <a:rPr lang="en-US" dirty="0">
                <a:latin typeface="+mj-lt"/>
              </a:rPr>
            </a:br>
            <a:endParaRPr lang="en-US" dirty="0">
              <a:latin typeface="+mj-lt"/>
            </a:endParaRPr>
          </a:p>
          <a:p>
            <a:pPr fontAlgn="auto">
              <a:spcBef>
                <a:spcPts val="0"/>
              </a:spcBef>
              <a:spcAft>
                <a:spcPts val="0"/>
              </a:spcAft>
              <a:defRPr/>
            </a:pPr>
            <a:r>
              <a:rPr lang="en-US" dirty="0">
                <a:latin typeface="+mj-lt"/>
              </a:rPr>
              <a:t/>
            </a:r>
            <a:br>
              <a:rPr lang="en-US" dirty="0">
                <a:latin typeface="+mj-lt"/>
              </a:rPr>
            </a:br>
            <a:endParaRPr lang="en-US" dirty="0">
              <a:latin typeface="+mj-lt"/>
            </a:endParaRPr>
          </a:p>
        </p:txBody>
      </p:sp>
      <p:sp>
        <p:nvSpPr>
          <p:cNvPr id="34822" name="TextBox 6"/>
          <p:cNvSpPr txBox="1">
            <a:spLocks noChangeArrowheads="1"/>
          </p:cNvSpPr>
          <p:nvPr/>
        </p:nvSpPr>
        <p:spPr bwMode="auto">
          <a:xfrm>
            <a:off x="0" y="5297487"/>
            <a:ext cx="9144000" cy="646113"/>
          </a:xfrm>
          <a:prstGeom prst="rect">
            <a:avLst/>
          </a:prstGeom>
          <a:noFill/>
          <a:ln w="9525">
            <a:noFill/>
            <a:miter lim="800000"/>
            <a:headEnd/>
            <a:tailEnd/>
          </a:ln>
        </p:spPr>
        <p:txBody>
          <a:bodyPr>
            <a:spAutoFit/>
          </a:bodyPr>
          <a:lstStyle/>
          <a:p>
            <a:pPr algn="ctr" fontAlgn="auto">
              <a:spcBef>
                <a:spcPts val="0"/>
              </a:spcBef>
              <a:spcAft>
                <a:spcPts val="0"/>
              </a:spcAft>
              <a:defRPr/>
            </a:pPr>
            <a:r>
              <a:rPr lang="en-US" spc="-30" dirty="0">
                <a:latin typeface="+mn-lt"/>
              </a:rPr>
              <a:t>“The modular architecture allows us to scale-up the system to meet the growing requirements of rapidly evolving wind energy technology.” – Samir Bico, Siemens Wind Power A/S</a:t>
            </a:r>
          </a:p>
        </p:txBody>
      </p:sp>
      <p:pic>
        <p:nvPicPr>
          <p:cNvPr id="184326" name="Picture 8" descr="siemensfigaaa.png"/>
          <p:cNvPicPr>
            <a:picLocks noChangeAspect="1"/>
          </p:cNvPicPr>
          <p:nvPr/>
        </p:nvPicPr>
        <p:blipFill>
          <a:blip r:embed="rId3" cstate="print"/>
          <a:srcRect/>
          <a:stretch>
            <a:fillRect/>
          </a:stretch>
        </p:blipFill>
        <p:spPr bwMode="auto">
          <a:xfrm>
            <a:off x="5791200" y="1524000"/>
            <a:ext cx="3101975"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smtClean="0"/>
              <a:t>Next Steps</a:t>
            </a:r>
            <a:endParaRPr lang="en-US" dirty="0"/>
          </a:p>
        </p:txBody>
      </p:sp>
      <p:sp>
        <p:nvSpPr>
          <p:cNvPr id="3" name="Content Placeholder 2"/>
          <p:cNvSpPr>
            <a:spLocks noGrp="1"/>
          </p:cNvSpPr>
          <p:nvPr>
            <p:ph idx="1"/>
          </p:nvPr>
        </p:nvSpPr>
        <p:spPr>
          <a:xfrm>
            <a:off x="685800" y="1447800"/>
            <a:ext cx="7772400" cy="4419600"/>
          </a:xfrm>
        </p:spPr>
        <p:txBody>
          <a:bodyPr/>
          <a:lstStyle/>
          <a:p>
            <a:r>
              <a:rPr lang="en-US" dirty="0" smtClean="0"/>
              <a:t>Enroll in a hands-on LabVIEW Real-Time or FPGA training course (ni.com/training)</a:t>
            </a:r>
          </a:p>
          <a:p>
            <a:endParaRPr lang="en-US" dirty="0" smtClean="0"/>
          </a:p>
          <a:p>
            <a:r>
              <a:rPr lang="en-US" dirty="0" smtClean="0"/>
              <a:t>Embedded Evaluation kit available at ni.com/embeddedeval</a:t>
            </a:r>
          </a:p>
          <a:p>
            <a:endParaRPr lang="en-US" dirty="0" smtClean="0"/>
          </a:p>
          <a:p>
            <a:r>
              <a:rPr lang="en-US" dirty="0" smtClean="0"/>
              <a:t>Talk to your local NI representative or call to discuss your application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62200"/>
            <a:ext cx="7772400" cy="1143000"/>
          </a:xfrm>
        </p:spPr>
        <p:txBody>
          <a:bodyPr/>
          <a:lstStyle/>
          <a:p>
            <a:pPr algn="ctr"/>
            <a:r>
              <a:rPr lang="en-US" dirty="0" smtClean="0"/>
              <a:t>Auxiliary Slides (use if desired)</a:t>
            </a:r>
            <a:endParaRPr lang="en-US"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90800"/>
            <a:ext cx="7772400" cy="1143000"/>
          </a:xfrm>
        </p:spPr>
        <p:txBody>
          <a:bodyPr/>
          <a:lstStyle/>
          <a:p>
            <a:pPr algn="ctr"/>
            <a:r>
              <a:rPr lang="en-US" dirty="0" smtClean="0"/>
              <a:t>Additional LabVIEW Real-Time Information</a:t>
            </a:r>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for Reliability</a:t>
            </a:r>
            <a:endParaRPr lang="en-US" dirty="0"/>
          </a:p>
        </p:txBody>
      </p:sp>
      <p:pic>
        <p:nvPicPr>
          <p:cNvPr id="13313" name="Picture 1"/>
          <p:cNvPicPr>
            <a:picLocks noChangeAspect="1" noChangeArrowheads="1"/>
          </p:cNvPicPr>
          <p:nvPr/>
        </p:nvPicPr>
        <p:blipFill>
          <a:blip r:embed="rId3" cstate="print"/>
          <a:srcRect/>
          <a:stretch>
            <a:fillRect/>
          </a:stretch>
        </p:blipFill>
        <p:spPr bwMode="auto">
          <a:xfrm>
            <a:off x="914400" y="1981200"/>
            <a:ext cx="7698886" cy="2514600"/>
          </a:xfrm>
          <a:prstGeom prst="rect">
            <a:avLst/>
          </a:prstGeom>
          <a:noFill/>
          <a:ln w="9525">
            <a:noFill/>
            <a:miter lim="800000"/>
            <a:headEnd/>
            <a:tailEnd/>
          </a:ln>
          <a:effectLst/>
        </p:spPr>
      </p:pic>
      <p:sp>
        <p:nvSpPr>
          <p:cNvPr id="5" name="Rounded Rectangle 4"/>
          <p:cNvSpPr/>
          <p:nvPr/>
        </p:nvSpPr>
        <p:spPr bwMode="auto">
          <a:xfrm>
            <a:off x="838200" y="5029200"/>
            <a:ext cx="7772400" cy="914400"/>
          </a:xfrm>
          <a:prstGeom prst="round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Narrow" pitchFamily="34" charset="0"/>
              </a:rPr>
              <a:t>Use watchdog</a:t>
            </a:r>
            <a:r>
              <a:rPr kumimoji="0" lang="en-US" sz="2400" b="0" i="0" u="none" strike="noStrike" cap="none" normalizeH="0" dirty="0" smtClean="0">
                <a:ln>
                  <a:noFill/>
                </a:ln>
                <a:solidFill>
                  <a:schemeClr val="tx1"/>
                </a:solidFill>
                <a:effectLst/>
                <a:latin typeface="Arial Narrow" pitchFamily="34" charset="0"/>
              </a:rPr>
              <a:t> timers to automatically reset a system or send a hardware signal if a problem occurs.</a:t>
            </a:r>
            <a:endParaRPr kumimoji="0" lang="en-US" sz="2400" b="0" i="0" u="none" strike="noStrike" cap="none" normalizeH="0" baseline="0" dirty="0" smtClean="0">
              <a:ln>
                <a:noFill/>
              </a:ln>
              <a:solidFill>
                <a:schemeClr val="tx1"/>
              </a:solidFill>
              <a:effectLst/>
              <a:latin typeface="Arial Narrow" pitchFamily="34"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772400" cy="1143000"/>
          </a:xfrm>
        </p:spPr>
        <p:txBody>
          <a:bodyPr/>
          <a:lstStyle/>
          <a:p>
            <a:r>
              <a:rPr lang="en-US" dirty="0" smtClean="0"/>
              <a:t>Replicating Real-Time Systems</a:t>
            </a:r>
            <a:endParaRPr lang="en-US" dirty="0"/>
          </a:p>
        </p:txBody>
      </p:sp>
      <p:pic>
        <p:nvPicPr>
          <p:cNvPr id="4" name="Picture 3"/>
          <p:cNvPicPr/>
          <p:nvPr/>
        </p:nvPicPr>
        <p:blipFill>
          <a:blip r:embed="rId3" cstate="print"/>
          <a:srcRect r="34783"/>
          <a:stretch>
            <a:fillRect/>
          </a:stretch>
        </p:blipFill>
        <p:spPr bwMode="auto">
          <a:xfrm>
            <a:off x="304800" y="1828800"/>
            <a:ext cx="3429000" cy="3255963"/>
          </a:xfrm>
          <a:prstGeom prst="rect">
            <a:avLst/>
          </a:prstGeom>
          <a:noFill/>
          <a:ln w="9525">
            <a:noFill/>
            <a:miter lim="800000"/>
            <a:headEnd/>
            <a:tailEnd/>
          </a:ln>
        </p:spPr>
      </p:pic>
      <p:grpSp>
        <p:nvGrpSpPr>
          <p:cNvPr id="3" name="Group 17"/>
          <p:cNvGrpSpPr/>
          <p:nvPr/>
        </p:nvGrpSpPr>
        <p:grpSpPr>
          <a:xfrm>
            <a:off x="5464628" y="3865563"/>
            <a:ext cx="3298372" cy="1861456"/>
            <a:chOff x="152400" y="4724400"/>
            <a:chExt cx="3298372" cy="1861456"/>
          </a:xfrm>
        </p:grpSpPr>
        <p:pic>
          <p:nvPicPr>
            <p:cNvPr id="6" name="Picture 6"/>
            <p:cNvPicPr>
              <a:picLocks noChangeAspect="1" noChangeArrowheads="1"/>
            </p:cNvPicPr>
            <p:nvPr/>
          </p:nvPicPr>
          <p:blipFill>
            <a:blip r:embed="rId4" cstate="print"/>
            <a:srcRect/>
            <a:stretch>
              <a:fillRect/>
            </a:stretch>
          </p:blipFill>
          <p:spPr bwMode="auto">
            <a:xfrm>
              <a:off x="152400" y="5747656"/>
              <a:ext cx="1384246" cy="838200"/>
            </a:xfrm>
            <a:prstGeom prst="rect">
              <a:avLst/>
            </a:prstGeom>
            <a:noFill/>
            <a:ln w="9525">
              <a:noFill/>
              <a:miter lim="800000"/>
              <a:headEnd/>
              <a:tailEnd/>
            </a:ln>
          </p:spPr>
        </p:pic>
        <p:grpSp>
          <p:nvGrpSpPr>
            <p:cNvPr id="5" name="Group 13"/>
            <p:cNvGrpSpPr/>
            <p:nvPr/>
          </p:nvGrpSpPr>
          <p:grpSpPr>
            <a:xfrm>
              <a:off x="936174" y="4724400"/>
              <a:ext cx="2514598" cy="689875"/>
              <a:chOff x="936174" y="4724400"/>
              <a:chExt cx="2514598" cy="689875"/>
            </a:xfrm>
          </p:grpSpPr>
          <p:pic>
            <p:nvPicPr>
              <p:cNvPr id="10" name="Picture 7"/>
              <p:cNvPicPr>
                <a:picLocks noChangeAspect="1" noChangeArrowheads="1"/>
              </p:cNvPicPr>
              <p:nvPr/>
            </p:nvPicPr>
            <p:blipFill>
              <a:blip r:embed="rId5" cstate="print"/>
              <a:srcRect/>
              <a:stretch>
                <a:fillRect/>
              </a:stretch>
            </p:blipFill>
            <p:spPr bwMode="auto">
              <a:xfrm>
                <a:off x="936174" y="4724400"/>
                <a:ext cx="711679" cy="685800"/>
              </a:xfrm>
              <a:prstGeom prst="rect">
                <a:avLst/>
              </a:prstGeom>
              <a:noFill/>
              <a:ln w="9525">
                <a:noFill/>
                <a:miter lim="800000"/>
                <a:headEnd/>
                <a:tailEnd/>
              </a:ln>
            </p:spPr>
          </p:pic>
          <p:sp>
            <p:nvSpPr>
              <p:cNvPr id="11" name="TextBox 10"/>
              <p:cNvSpPr txBox="1"/>
              <p:nvPr/>
            </p:nvSpPr>
            <p:spPr>
              <a:xfrm>
                <a:off x="1621972" y="4767944"/>
                <a:ext cx="1828800" cy="646331"/>
              </a:xfrm>
              <a:prstGeom prst="rect">
                <a:avLst/>
              </a:prstGeom>
              <a:noFill/>
            </p:spPr>
            <p:txBody>
              <a:bodyPr wrap="square" rtlCol="0">
                <a:spAutoFit/>
              </a:bodyPr>
              <a:lstStyle/>
              <a:p>
                <a:r>
                  <a:rPr lang="en-US" dirty="0" smtClean="0"/>
                  <a:t>Programmatically over the network</a:t>
                </a:r>
                <a:endParaRPr lang="en-US" dirty="0"/>
              </a:p>
            </p:txBody>
          </p:sp>
        </p:grpSp>
        <p:sp>
          <p:nvSpPr>
            <p:cNvPr id="8" name="TextBox 7"/>
            <p:cNvSpPr txBox="1"/>
            <p:nvPr/>
          </p:nvSpPr>
          <p:spPr>
            <a:xfrm>
              <a:off x="1600200" y="5867400"/>
              <a:ext cx="1828800" cy="646331"/>
            </a:xfrm>
            <a:prstGeom prst="rect">
              <a:avLst/>
            </a:prstGeom>
            <a:noFill/>
          </p:spPr>
          <p:txBody>
            <a:bodyPr wrap="square" rtlCol="0">
              <a:spAutoFit/>
            </a:bodyPr>
            <a:lstStyle/>
            <a:p>
              <a:r>
                <a:rPr lang="en-US" dirty="0" smtClean="0"/>
                <a:t>RT Desktop PC Utility USB drive</a:t>
              </a:r>
              <a:endParaRPr lang="en-US" dirty="0"/>
            </a:p>
          </p:txBody>
        </p:sp>
        <p:sp>
          <p:nvSpPr>
            <p:cNvPr id="9" name="TextBox 8"/>
            <p:cNvSpPr txBox="1"/>
            <p:nvPr/>
          </p:nvSpPr>
          <p:spPr>
            <a:xfrm>
              <a:off x="1905000" y="5431972"/>
              <a:ext cx="533400" cy="369332"/>
            </a:xfrm>
            <a:prstGeom prst="rect">
              <a:avLst/>
            </a:prstGeom>
            <a:noFill/>
          </p:spPr>
          <p:txBody>
            <a:bodyPr wrap="square" rtlCol="0">
              <a:spAutoFit/>
            </a:bodyPr>
            <a:lstStyle/>
            <a:p>
              <a:r>
                <a:rPr lang="en-US" b="1" dirty="0" smtClean="0"/>
                <a:t>OR</a:t>
              </a:r>
              <a:endParaRPr lang="en-US" b="1" dirty="0"/>
            </a:p>
          </p:txBody>
        </p:sp>
      </p:grpSp>
      <p:grpSp>
        <p:nvGrpSpPr>
          <p:cNvPr id="7" name="Group 14"/>
          <p:cNvGrpSpPr/>
          <p:nvPr/>
        </p:nvGrpSpPr>
        <p:grpSpPr>
          <a:xfrm>
            <a:off x="6019802" y="2112963"/>
            <a:ext cx="2514598" cy="689875"/>
            <a:chOff x="936174" y="4724400"/>
            <a:chExt cx="2514598" cy="689875"/>
          </a:xfrm>
        </p:grpSpPr>
        <p:pic>
          <p:nvPicPr>
            <p:cNvPr id="13" name="Picture 7"/>
            <p:cNvPicPr>
              <a:picLocks noChangeAspect="1" noChangeArrowheads="1"/>
            </p:cNvPicPr>
            <p:nvPr/>
          </p:nvPicPr>
          <p:blipFill>
            <a:blip r:embed="rId5" cstate="print"/>
            <a:srcRect/>
            <a:stretch>
              <a:fillRect/>
            </a:stretch>
          </p:blipFill>
          <p:spPr bwMode="auto">
            <a:xfrm>
              <a:off x="936174" y="4724400"/>
              <a:ext cx="711679" cy="685800"/>
            </a:xfrm>
            <a:prstGeom prst="rect">
              <a:avLst/>
            </a:prstGeom>
            <a:noFill/>
            <a:ln w="9525">
              <a:noFill/>
              <a:miter lim="800000"/>
              <a:headEnd/>
              <a:tailEnd/>
            </a:ln>
          </p:spPr>
        </p:pic>
        <p:sp>
          <p:nvSpPr>
            <p:cNvPr id="14" name="TextBox 13"/>
            <p:cNvSpPr txBox="1"/>
            <p:nvPr/>
          </p:nvSpPr>
          <p:spPr>
            <a:xfrm>
              <a:off x="1621972" y="4767944"/>
              <a:ext cx="1828800" cy="646331"/>
            </a:xfrm>
            <a:prstGeom prst="rect">
              <a:avLst/>
            </a:prstGeom>
            <a:noFill/>
          </p:spPr>
          <p:txBody>
            <a:bodyPr wrap="square" rtlCol="0">
              <a:spAutoFit/>
            </a:bodyPr>
            <a:lstStyle/>
            <a:p>
              <a:r>
                <a:rPr lang="en-US" dirty="0" smtClean="0"/>
                <a:t>Programmatically over the network</a:t>
              </a:r>
              <a:endParaRPr lang="en-US" dirty="0"/>
            </a:p>
          </p:txBody>
        </p:sp>
      </p:grpSp>
      <p:pic>
        <p:nvPicPr>
          <p:cNvPr id="15" name="Picture 8"/>
          <p:cNvPicPr>
            <a:picLocks noChangeAspect="1" noChangeArrowheads="1"/>
          </p:cNvPicPr>
          <p:nvPr/>
        </p:nvPicPr>
        <p:blipFill>
          <a:blip r:embed="rId6" cstate="print"/>
          <a:srcRect/>
          <a:stretch>
            <a:fillRect/>
          </a:stretch>
        </p:blipFill>
        <p:spPr bwMode="auto">
          <a:xfrm>
            <a:off x="3886200" y="2189163"/>
            <a:ext cx="1361642" cy="805994"/>
          </a:xfrm>
          <a:prstGeom prst="rect">
            <a:avLst/>
          </a:prstGeom>
          <a:noFill/>
          <a:ln w="9525">
            <a:noFill/>
            <a:miter lim="800000"/>
            <a:headEnd/>
            <a:tailEnd/>
          </a:ln>
        </p:spPr>
      </p:pic>
      <p:pic>
        <p:nvPicPr>
          <p:cNvPr id="16" name="Picture 9"/>
          <p:cNvPicPr>
            <a:picLocks noChangeAspect="1" noChangeArrowheads="1"/>
          </p:cNvPicPr>
          <p:nvPr/>
        </p:nvPicPr>
        <p:blipFill>
          <a:blip r:embed="rId7" cstate="print"/>
          <a:srcRect/>
          <a:stretch>
            <a:fillRect/>
          </a:stretch>
        </p:blipFill>
        <p:spPr bwMode="auto">
          <a:xfrm>
            <a:off x="3581400" y="3865563"/>
            <a:ext cx="2324100" cy="1038225"/>
          </a:xfrm>
          <a:prstGeom prst="rect">
            <a:avLst/>
          </a:prstGeom>
          <a:noFill/>
          <a:ln w="9525">
            <a:noFill/>
            <a:miter lim="800000"/>
            <a:headEnd/>
            <a:tailEnd/>
          </a:ln>
        </p:spPr>
      </p:pic>
      <p:pic>
        <p:nvPicPr>
          <p:cNvPr id="17" name="Picture 10"/>
          <p:cNvPicPr>
            <a:picLocks noChangeAspect="1" noChangeArrowheads="1"/>
          </p:cNvPicPr>
          <p:nvPr/>
        </p:nvPicPr>
        <p:blipFill>
          <a:blip r:embed="rId8" cstate="print"/>
          <a:srcRect/>
          <a:stretch>
            <a:fillRect/>
          </a:stretch>
        </p:blipFill>
        <p:spPr bwMode="auto">
          <a:xfrm>
            <a:off x="250372" y="2646363"/>
            <a:ext cx="1676400" cy="12096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Thread-Level Debugging with the Real-Time Execution Trace Toolkit </a:t>
            </a:r>
            <a:endParaRPr lang="en-US"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838200" y="2057400"/>
            <a:ext cx="5133975" cy="2511356"/>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3124199" y="3276600"/>
            <a:ext cx="4937381" cy="24384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normAutofit/>
          </a:bodyPr>
          <a:lstStyle/>
          <a:p>
            <a:r>
              <a:rPr lang="en-US" dirty="0" smtClean="0"/>
              <a:t>Critical Applications to Consider</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457200" y="2971801"/>
            <a:ext cx="2667000" cy="1654444"/>
          </a:xfrm>
          <a:prstGeom prst="roundRect">
            <a:avLst/>
          </a:prstGeom>
          <a:noFill/>
          <a:ln w="9525">
            <a:noFill/>
            <a:miter lim="800000"/>
            <a:headEnd/>
            <a:tailEnd/>
          </a:ln>
          <a:effectLst/>
        </p:spPr>
      </p:pic>
      <p:sp>
        <p:nvSpPr>
          <p:cNvPr id="6" name="TextBox 5"/>
          <p:cNvSpPr txBox="1"/>
          <p:nvPr/>
        </p:nvSpPr>
        <p:spPr>
          <a:xfrm>
            <a:off x="762000" y="2362200"/>
            <a:ext cx="2044149" cy="461665"/>
          </a:xfrm>
          <a:prstGeom prst="rect">
            <a:avLst/>
          </a:prstGeom>
          <a:noFill/>
        </p:spPr>
        <p:txBody>
          <a:bodyPr wrap="none" rtlCol="0">
            <a:spAutoFit/>
          </a:bodyPr>
          <a:lstStyle/>
          <a:p>
            <a:r>
              <a:rPr lang="en-US" sz="2400" dirty="0" smtClean="0"/>
              <a:t>Event Response</a:t>
            </a:r>
            <a:endParaRPr lang="en-US" sz="2400" dirty="0"/>
          </a:p>
        </p:txBody>
      </p:sp>
      <p:pic>
        <p:nvPicPr>
          <p:cNvPr id="2052" name="Picture 4"/>
          <p:cNvPicPr>
            <a:picLocks noChangeAspect="1" noChangeArrowheads="1"/>
          </p:cNvPicPr>
          <p:nvPr/>
        </p:nvPicPr>
        <p:blipFill>
          <a:blip r:embed="rId4" cstate="print"/>
          <a:srcRect l="6668" t="621" r="6666" b="14694"/>
          <a:stretch>
            <a:fillRect/>
          </a:stretch>
        </p:blipFill>
        <p:spPr bwMode="auto">
          <a:xfrm>
            <a:off x="3352800" y="2971800"/>
            <a:ext cx="2634343" cy="1676400"/>
          </a:xfrm>
          <a:prstGeom prst="roundRect">
            <a:avLst/>
          </a:prstGeom>
          <a:noFill/>
          <a:ln w="9525">
            <a:noFill/>
            <a:miter lim="800000"/>
            <a:headEnd/>
            <a:tailEnd/>
          </a:ln>
          <a:effectLst/>
        </p:spPr>
      </p:pic>
      <p:sp>
        <p:nvSpPr>
          <p:cNvPr id="9" name="TextBox 8"/>
          <p:cNvSpPr txBox="1"/>
          <p:nvPr/>
        </p:nvSpPr>
        <p:spPr>
          <a:xfrm>
            <a:off x="3449006" y="2357735"/>
            <a:ext cx="2494594" cy="461665"/>
          </a:xfrm>
          <a:prstGeom prst="rect">
            <a:avLst/>
          </a:prstGeom>
          <a:noFill/>
        </p:spPr>
        <p:txBody>
          <a:bodyPr wrap="none" rtlCol="0">
            <a:spAutoFit/>
          </a:bodyPr>
          <a:lstStyle/>
          <a:p>
            <a:r>
              <a:rPr lang="en-US" sz="2400" dirty="0" smtClean="0"/>
              <a:t>Closed-Loop Control</a:t>
            </a:r>
            <a:endParaRPr lang="en-US" sz="2400" dirty="0"/>
          </a:p>
        </p:txBody>
      </p:sp>
      <p:sp>
        <p:nvSpPr>
          <p:cNvPr id="10" name="TextBox 9"/>
          <p:cNvSpPr txBox="1"/>
          <p:nvPr/>
        </p:nvSpPr>
        <p:spPr>
          <a:xfrm>
            <a:off x="6553200" y="2362200"/>
            <a:ext cx="1614288" cy="461665"/>
          </a:xfrm>
          <a:prstGeom prst="rect">
            <a:avLst/>
          </a:prstGeom>
          <a:noFill/>
        </p:spPr>
        <p:txBody>
          <a:bodyPr wrap="none" rtlCol="0">
            <a:spAutoFit/>
          </a:bodyPr>
          <a:lstStyle/>
          <a:p>
            <a:r>
              <a:rPr lang="en-US" sz="2400" dirty="0" smtClean="0"/>
              <a:t>Critical Tests</a:t>
            </a:r>
            <a:endParaRPr lang="en-US" sz="2400" dirty="0"/>
          </a:p>
        </p:txBody>
      </p:sp>
      <p:pic>
        <p:nvPicPr>
          <p:cNvPr id="2053" name="Picture 5"/>
          <p:cNvPicPr>
            <a:picLocks noChangeAspect="1" noChangeArrowheads="1"/>
          </p:cNvPicPr>
          <p:nvPr/>
        </p:nvPicPr>
        <p:blipFill>
          <a:blip r:embed="rId5" cstate="print"/>
          <a:srcRect/>
          <a:stretch>
            <a:fillRect/>
          </a:stretch>
        </p:blipFill>
        <p:spPr bwMode="auto">
          <a:xfrm>
            <a:off x="6172200" y="2971800"/>
            <a:ext cx="2522483" cy="1676400"/>
          </a:xfrm>
          <a:prstGeom prst="roundRect">
            <a:avLst/>
          </a:prstGeom>
          <a:noFill/>
          <a:ln w="9525">
            <a:noFill/>
            <a:miter lim="800000"/>
            <a:headEnd/>
            <a:tailEnd/>
          </a:ln>
          <a:effectLst/>
        </p:spPr>
      </p:pic>
      <p:cxnSp>
        <p:nvCxnSpPr>
          <p:cNvPr id="13" name="Straight Connector 12"/>
          <p:cNvCxnSpPr/>
          <p:nvPr/>
        </p:nvCxnSpPr>
        <p:spPr bwMode="auto">
          <a:xfrm>
            <a:off x="0" y="1905000"/>
            <a:ext cx="9144000" cy="1588"/>
          </a:xfrm>
          <a:prstGeom prst="line">
            <a:avLst/>
          </a:prstGeom>
          <a:solidFill>
            <a:schemeClr val="accent1"/>
          </a:solidFill>
          <a:ln w="9525" cap="flat" cmpd="sng" algn="ctr">
            <a:solidFill>
              <a:schemeClr val="tx2"/>
            </a:solidFill>
            <a:prstDash val="solid"/>
            <a:round/>
            <a:headEnd type="none" w="med" len="med"/>
            <a:tailEnd type="none" w="med" len="med"/>
          </a:ln>
          <a:effectLst/>
        </p:spPr>
      </p:cxnSp>
      <p:cxnSp>
        <p:nvCxnSpPr>
          <p:cNvPr id="14" name="Straight Connector 13"/>
          <p:cNvCxnSpPr/>
          <p:nvPr/>
        </p:nvCxnSpPr>
        <p:spPr bwMode="auto">
          <a:xfrm>
            <a:off x="0" y="5332412"/>
            <a:ext cx="9144000" cy="1588"/>
          </a:xfrm>
          <a:prstGeom prst="line">
            <a:avLst/>
          </a:prstGeom>
          <a:solidFill>
            <a:schemeClr val="accent1"/>
          </a:solidFill>
          <a:ln w="9525" cap="flat" cmpd="sng" algn="ctr">
            <a:solidFill>
              <a:schemeClr val="tx2"/>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90800"/>
            <a:ext cx="8458200" cy="1143000"/>
          </a:xfrm>
        </p:spPr>
        <p:txBody>
          <a:bodyPr>
            <a:normAutofit fontScale="90000"/>
          </a:bodyPr>
          <a:lstStyle/>
          <a:p>
            <a:pPr algn="ctr"/>
            <a:r>
              <a:rPr lang="en-US" dirty="0" smtClean="0"/>
              <a:t>New Features in the LabVIEW 2010 Real-Time Module</a:t>
            </a:r>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Streams</a:t>
            </a:r>
            <a:endParaRPr lang="en-US" dirty="0"/>
          </a:p>
        </p:txBody>
      </p:sp>
      <p:sp>
        <p:nvSpPr>
          <p:cNvPr id="3" name="Content Placeholder 2"/>
          <p:cNvSpPr>
            <a:spLocks noGrp="1"/>
          </p:cNvSpPr>
          <p:nvPr>
            <p:ph idx="1"/>
          </p:nvPr>
        </p:nvSpPr>
        <p:spPr/>
        <p:txBody>
          <a:bodyPr/>
          <a:lstStyle/>
          <a:p>
            <a:r>
              <a:rPr lang="en-US" dirty="0" smtClean="0"/>
              <a:t>Simplified lossless buffered data transfer between two points</a:t>
            </a:r>
            <a:endParaRPr lang="en-US" dirty="0"/>
          </a:p>
        </p:txBody>
      </p:sp>
      <p:pic>
        <p:nvPicPr>
          <p:cNvPr id="17" name="Picture 4" descr="C:\Users\cweltzin.AMER\Desktop\02040802.tif"/>
          <p:cNvPicPr>
            <a:picLocks noChangeAspect="1" noChangeArrowheads="1"/>
          </p:cNvPicPr>
          <p:nvPr/>
        </p:nvPicPr>
        <p:blipFill>
          <a:blip r:embed="rId3" cstate="print"/>
          <a:srcRect l="2443" t="7692"/>
          <a:stretch>
            <a:fillRect/>
          </a:stretch>
        </p:blipFill>
        <p:spPr bwMode="auto">
          <a:xfrm>
            <a:off x="1066800" y="3962400"/>
            <a:ext cx="2209800" cy="914400"/>
          </a:xfrm>
          <a:prstGeom prst="rect">
            <a:avLst/>
          </a:prstGeom>
          <a:noFill/>
        </p:spPr>
      </p:pic>
      <p:sp>
        <p:nvSpPr>
          <p:cNvPr id="18" name="Right Arrow 17"/>
          <p:cNvSpPr/>
          <p:nvPr/>
        </p:nvSpPr>
        <p:spPr bwMode="auto">
          <a:xfrm>
            <a:off x="3505200" y="4267200"/>
            <a:ext cx="2057400" cy="228600"/>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p:txBody>
      </p:sp>
      <p:pic>
        <p:nvPicPr>
          <p:cNvPr id="24" name="Picture 3" descr="C:\Users\cweltzin.AMER\Desktop\12080603_0610_p.tif"/>
          <p:cNvPicPr>
            <a:picLocks noChangeAspect="1" noChangeArrowheads="1"/>
          </p:cNvPicPr>
          <p:nvPr/>
        </p:nvPicPr>
        <p:blipFill>
          <a:blip r:embed="rId4" cstate="print"/>
          <a:srcRect l="17002" t="15755" r="16406" b="3720"/>
          <a:stretch>
            <a:fillRect/>
          </a:stretch>
        </p:blipFill>
        <p:spPr bwMode="auto">
          <a:xfrm flipH="1">
            <a:off x="6686671" y="3352800"/>
            <a:ext cx="1633231" cy="1598481"/>
          </a:xfrm>
          <a:prstGeom prst="rect">
            <a:avLst/>
          </a:prstGeom>
          <a:noFill/>
        </p:spPr>
      </p:pic>
      <p:pic>
        <p:nvPicPr>
          <p:cNvPr id="25" name="Picture 7"/>
          <p:cNvPicPr>
            <a:picLocks noChangeAspect="1" noChangeArrowheads="1"/>
          </p:cNvPicPr>
          <p:nvPr/>
        </p:nvPicPr>
        <p:blipFill>
          <a:blip r:embed="rId5" cstate="print"/>
          <a:srcRect l="27070" r="27070"/>
          <a:stretch>
            <a:fillRect/>
          </a:stretch>
        </p:blipFill>
        <p:spPr bwMode="auto">
          <a:xfrm flipH="1">
            <a:off x="5867400" y="3276600"/>
            <a:ext cx="812477" cy="1771650"/>
          </a:xfrm>
          <a:prstGeom prst="rect">
            <a:avLst/>
          </a:prstGeom>
          <a:noFill/>
          <a:ln w="9525">
            <a:noFill/>
            <a:miter lim="800000"/>
            <a:headEnd/>
            <a:tailEnd/>
          </a:ln>
          <a:effectLst/>
        </p:spPr>
      </p:pic>
      <p:sp>
        <p:nvSpPr>
          <p:cNvPr id="26" name="Oval 25"/>
          <p:cNvSpPr/>
          <p:nvPr/>
        </p:nvSpPr>
        <p:spPr bwMode="auto">
          <a:xfrm>
            <a:off x="5029200" y="4267200"/>
            <a:ext cx="152400" cy="152400"/>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p:txBody>
      </p:sp>
      <p:sp>
        <p:nvSpPr>
          <p:cNvPr id="27" name="Oval 26"/>
          <p:cNvSpPr/>
          <p:nvPr/>
        </p:nvSpPr>
        <p:spPr bwMode="auto">
          <a:xfrm>
            <a:off x="4572000" y="4267200"/>
            <a:ext cx="152400" cy="152400"/>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p:txBody>
      </p:sp>
      <p:sp>
        <p:nvSpPr>
          <p:cNvPr id="28" name="Oval 27"/>
          <p:cNvSpPr/>
          <p:nvPr/>
        </p:nvSpPr>
        <p:spPr bwMode="auto">
          <a:xfrm>
            <a:off x="4800600" y="4267200"/>
            <a:ext cx="152400" cy="152400"/>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p:txBody>
      </p:sp>
      <p:pic>
        <p:nvPicPr>
          <p:cNvPr id="1029" name="Picture 5"/>
          <p:cNvPicPr>
            <a:picLocks noChangeAspect="1" noChangeArrowheads="1"/>
          </p:cNvPicPr>
          <p:nvPr/>
        </p:nvPicPr>
        <p:blipFill>
          <a:blip r:embed="rId6" cstate="print"/>
          <a:srcRect/>
          <a:stretch>
            <a:fillRect/>
          </a:stretch>
        </p:blipFill>
        <p:spPr bwMode="auto">
          <a:xfrm>
            <a:off x="7239000" y="5257800"/>
            <a:ext cx="457200" cy="4572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cstate="print"/>
          <a:srcRect/>
          <a:stretch>
            <a:fillRect/>
          </a:stretch>
        </p:blipFill>
        <p:spPr bwMode="auto">
          <a:xfrm>
            <a:off x="1981200" y="5181600"/>
            <a:ext cx="533400" cy="5334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dirty="0" smtClean="0"/>
              <a:t>Web Monitoring and Configuration</a:t>
            </a:r>
            <a:endParaRPr lang="en-US" dirty="0"/>
          </a:p>
        </p:txBody>
      </p:sp>
      <p:pic>
        <p:nvPicPr>
          <p:cNvPr id="4" name="Picture 3"/>
          <p:cNvPicPr/>
          <p:nvPr/>
        </p:nvPicPr>
        <p:blipFill>
          <a:blip r:embed="rId3" cstate="print"/>
          <a:srcRect/>
          <a:stretch>
            <a:fillRect/>
          </a:stretch>
        </p:blipFill>
        <p:spPr bwMode="auto">
          <a:xfrm>
            <a:off x="1600200" y="1676400"/>
            <a:ext cx="5943600" cy="427385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1143000"/>
          </a:xfrm>
        </p:spPr>
        <p:txBody>
          <a:bodyPr>
            <a:normAutofit fontScale="90000"/>
          </a:bodyPr>
          <a:lstStyle/>
          <a:p>
            <a:r>
              <a:rPr lang="en-US" dirty="0" smtClean="0"/>
              <a:t>1588 Time Synchronization Across Targets</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685800" y="1447800"/>
            <a:ext cx="1206050" cy="695325"/>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685800" y="4191000"/>
            <a:ext cx="3429000" cy="1929448"/>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5029200" y="4038600"/>
            <a:ext cx="3429000" cy="1929448"/>
          </a:xfrm>
          <a:prstGeom prst="rect">
            <a:avLst/>
          </a:prstGeom>
          <a:noFill/>
          <a:ln w="9525">
            <a:noFill/>
            <a:miter lim="800000"/>
            <a:headEnd/>
            <a:tailEnd/>
          </a:ln>
        </p:spPr>
      </p:pic>
      <p:pic>
        <p:nvPicPr>
          <p:cNvPr id="7" name="Picture 6"/>
          <p:cNvPicPr/>
          <p:nvPr/>
        </p:nvPicPr>
        <p:blipFill>
          <a:blip r:embed="rId4" cstate="print"/>
          <a:srcRect/>
          <a:stretch>
            <a:fillRect/>
          </a:stretch>
        </p:blipFill>
        <p:spPr bwMode="auto">
          <a:xfrm>
            <a:off x="5029200" y="1752600"/>
            <a:ext cx="3429000" cy="1929448"/>
          </a:xfrm>
          <a:prstGeom prst="rect">
            <a:avLst/>
          </a:prstGeom>
          <a:noFill/>
          <a:ln w="9525">
            <a:noFill/>
            <a:miter lim="800000"/>
            <a:headEnd/>
            <a:tailEnd/>
          </a:ln>
        </p:spPr>
      </p:pic>
      <p:pic>
        <p:nvPicPr>
          <p:cNvPr id="8" name="Picture 8"/>
          <p:cNvPicPr>
            <a:picLocks noChangeAspect="1" noChangeArrowheads="1"/>
          </p:cNvPicPr>
          <p:nvPr/>
        </p:nvPicPr>
        <p:blipFill>
          <a:blip r:embed="rId5" cstate="print"/>
          <a:srcRect/>
          <a:stretch>
            <a:fillRect/>
          </a:stretch>
        </p:blipFill>
        <p:spPr bwMode="auto">
          <a:xfrm>
            <a:off x="3733800" y="1752600"/>
            <a:ext cx="1361642" cy="805994"/>
          </a:xfrm>
          <a:prstGeom prst="rect">
            <a:avLst/>
          </a:prstGeom>
          <a:noFill/>
          <a:ln w="9525">
            <a:noFill/>
            <a:miter lim="800000"/>
            <a:headEnd/>
            <a:tailEnd/>
          </a:ln>
        </p:spPr>
      </p:pic>
      <p:pic>
        <p:nvPicPr>
          <p:cNvPr id="9" name="Picture 8"/>
          <p:cNvPicPr>
            <a:picLocks noChangeAspect="1" noChangeArrowheads="1"/>
          </p:cNvPicPr>
          <p:nvPr/>
        </p:nvPicPr>
        <p:blipFill>
          <a:blip r:embed="rId5" cstate="print"/>
          <a:srcRect/>
          <a:stretch>
            <a:fillRect/>
          </a:stretch>
        </p:blipFill>
        <p:spPr bwMode="auto">
          <a:xfrm>
            <a:off x="4800600" y="3581400"/>
            <a:ext cx="1361642" cy="805994"/>
          </a:xfrm>
          <a:prstGeom prst="rect">
            <a:avLst/>
          </a:prstGeom>
          <a:noFill/>
          <a:ln w="9525">
            <a:noFill/>
            <a:miter lim="800000"/>
            <a:headEnd/>
            <a:tailEnd/>
          </a:ln>
        </p:spPr>
      </p:pic>
      <p:pic>
        <p:nvPicPr>
          <p:cNvPr id="10" name="Picture 9"/>
          <p:cNvPicPr>
            <a:picLocks noChangeAspect="1" noChangeArrowheads="1"/>
          </p:cNvPicPr>
          <p:nvPr/>
        </p:nvPicPr>
        <p:blipFill>
          <a:blip r:embed="rId5" cstate="print"/>
          <a:srcRect/>
          <a:stretch>
            <a:fillRect/>
          </a:stretch>
        </p:blipFill>
        <p:spPr bwMode="auto">
          <a:xfrm>
            <a:off x="838200" y="3733800"/>
            <a:ext cx="1361642" cy="805994"/>
          </a:xfrm>
          <a:prstGeom prst="rect">
            <a:avLst/>
          </a:prstGeom>
          <a:noFill/>
          <a:ln w="9525">
            <a:noFill/>
            <a:miter lim="800000"/>
            <a:headEnd/>
            <a:tailEnd/>
          </a:ln>
        </p:spPr>
      </p:pic>
      <p:sp>
        <p:nvSpPr>
          <p:cNvPr id="11" name="Freeform 10"/>
          <p:cNvSpPr/>
          <p:nvPr/>
        </p:nvSpPr>
        <p:spPr>
          <a:xfrm>
            <a:off x="1706137" y="1895707"/>
            <a:ext cx="2509024" cy="568713"/>
          </a:xfrm>
          <a:custGeom>
            <a:avLst/>
            <a:gdLst>
              <a:gd name="connsiteX0" fmla="*/ 2509024 w 2509024"/>
              <a:gd name="connsiteY0" fmla="*/ 468352 h 568713"/>
              <a:gd name="connsiteX1" fmla="*/ 992458 w 2509024"/>
              <a:gd name="connsiteY1" fmla="*/ 490654 h 568713"/>
              <a:gd name="connsiteX2" fmla="*/ 0 w 2509024"/>
              <a:gd name="connsiteY2" fmla="*/ 0 h 568713"/>
            </a:gdLst>
            <a:ahLst/>
            <a:cxnLst>
              <a:cxn ang="0">
                <a:pos x="connsiteX0" y="connsiteY0"/>
              </a:cxn>
              <a:cxn ang="0">
                <a:pos x="connsiteX1" y="connsiteY1"/>
              </a:cxn>
              <a:cxn ang="0">
                <a:pos x="connsiteX2" y="connsiteY2"/>
              </a:cxn>
            </a:cxnLst>
            <a:rect l="l" t="t" r="r" b="b"/>
            <a:pathLst>
              <a:path w="2509024" h="568713">
                <a:moveTo>
                  <a:pt x="2509024" y="468352"/>
                </a:moveTo>
                <a:cubicBezTo>
                  <a:pt x="1959826" y="518532"/>
                  <a:pt x="1410629" y="568713"/>
                  <a:pt x="992458" y="490654"/>
                </a:cubicBezTo>
                <a:cubicBezTo>
                  <a:pt x="574287" y="412595"/>
                  <a:pt x="249044" y="98502"/>
                  <a:pt x="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Freeform 11"/>
          <p:cNvSpPr/>
          <p:nvPr/>
        </p:nvSpPr>
        <p:spPr>
          <a:xfrm>
            <a:off x="1232210" y="1940312"/>
            <a:ext cx="3997712" cy="2328747"/>
          </a:xfrm>
          <a:custGeom>
            <a:avLst/>
            <a:gdLst>
              <a:gd name="connsiteX0" fmla="*/ 3997712 w 3997712"/>
              <a:gd name="connsiteY0" fmla="*/ 2152186 h 2328747"/>
              <a:gd name="connsiteX1" fmla="*/ 2670717 w 3997712"/>
              <a:gd name="connsiteY1" fmla="*/ 2174488 h 2328747"/>
              <a:gd name="connsiteX2" fmla="*/ 1867829 w 3997712"/>
              <a:gd name="connsiteY2" fmla="*/ 1226634 h 2328747"/>
              <a:gd name="connsiteX3" fmla="*/ 284356 w 3997712"/>
              <a:gd name="connsiteY3" fmla="*/ 635620 h 2328747"/>
              <a:gd name="connsiteX4" fmla="*/ 161692 w 3997712"/>
              <a:gd name="connsiteY4" fmla="*/ 0 h 232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7712" h="2328747">
                <a:moveTo>
                  <a:pt x="3997712" y="2152186"/>
                </a:moveTo>
                <a:cubicBezTo>
                  <a:pt x="3511705" y="2240466"/>
                  <a:pt x="3025698" y="2328747"/>
                  <a:pt x="2670717" y="2174488"/>
                </a:cubicBezTo>
                <a:cubicBezTo>
                  <a:pt x="2315736" y="2020229"/>
                  <a:pt x="2265556" y="1483112"/>
                  <a:pt x="1867829" y="1226634"/>
                </a:cubicBezTo>
                <a:cubicBezTo>
                  <a:pt x="1470102" y="970156"/>
                  <a:pt x="568712" y="840059"/>
                  <a:pt x="284356" y="635620"/>
                </a:cubicBezTo>
                <a:cubicBezTo>
                  <a:pt x="0" y="431181"/>
                  <a:pt x="80846" y="215590"/>
                  <a:pt x="161692"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Freeform 12"/>
          <p:cNvSpPr/>
          <p:nvPr/>
        </p:nvSpPr>
        <p:spPr>
          <a:xfrm>
            <a:off x="289932" y="1973766"/>
            <a:ext cx="1014761" cy="2490439"/>
          </a:xfrm>
          <a:custGeom>
            <a:avLst/>
            <a:gdLst>
              <a:gd name="connsiteX0" fmla="*/ 1014761 w 1014761"/>
              <a:gd name="connsiteY0" fmla="*/ 2263697 h 2490439"/>
              <a:gd name="connsiteX1" fmla="*/ 122663 w 1014761"/>
              <a:gd name="connsiteY1" fmla="*/ 2297151 h 2490439"/>
              <a:gd name="connsiteX2" fmla="*/ 278780 w 1014761"/>
              <a:gd name="connsiteY2" fmla="*/ 1103971 h 2490439"/>
              <a:gd name="connsiteX3" fmla="*/ 802888 w 1014761"/>
              <a:gd name="connsiteY3" fmla="*/ 0 h 2490439"/>
            </a:gdLst>
            <a:ahLst/>
            <a:cxnLst>
              <a:cxn ang="0">
                <a:pos x="connsiteX0" y="connsiteY0"/>
              </a:cxn>
              <a:cxn ang="0">
                <a:pos x="connsiteX1" y="connsiteY1"/>
              </a:cxn>
              <a:cxn ang="0">
                <a:pos x="connsiteX2" y="connsiteY2"/>
              </a:cxn>
              <a:cxn ang="0">
                <a:pos x="connsiteX3" y="connsiteY3"/>
              </a:cxn>
            </a:cxnLst>
            <a:rect l="l" t="t" r="r" b="b"/>
            <a:pathLst>
              <a:path w="1014761" h="2490439">
                <a:moveTo>
                  <a:pt x="1014761" y="2263697"/>
                </a:moveTo>
                <a:cubicBezTo>
                  <a:pt x="630043" y="2377068"/>
                  <a:pt x="245326" y="2490439"/>
                  <a:pt x="122663" y="2297151"/>
                </a:cubicBezTo>
                <a:cubicBezTo>
                  <a:pt x="0" y="2103863"/>
                  <a:pt x="165409" y="1486829"/>
                  <a:pt x="278780" y="1103971"/>
                </a:cubicBezTo>
                <a:cubicBezTo>
                  <a:pt x="392151" y="721113"/>
                  <a:pt x="597519" y="360556"/>
                  <a:pt x="802888"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.m Files Deterministically with the Mathscript RT Module</a:t>
            </a:r>
            <a:endParaRPr lang="en-US" dirty="0"/>
          </a:p>
        </p:txBody>
      </p:sp>
      <p:pic>
        <p:nvPicPr>
          <p:cNvPr id="1027" name="Picture 3" descr="C:\Users\cweltzin.AMER\Desktop\LV Acquire Analyze MathScript bd ss p.tif"/>
          <p:cNvPicPr>
            <a:picLocks noChangeAspect="1" noChangeArrowheads="1"/>
          </p:cNvPicPr>
          <p:nvPr/>
        </p:nvPicPr>
        <p:blipFill>
          <a:blip r:embed="rId3" cstate="print"/>
          <a:srcRect/>
          <a:stretch>
            <a:fillRect/>
          </a:stretch>
        </p:blipFill>
        <p:spPr bwMode="auto">
          <a:xfrm>
            <a:off x="838200" y="2057400"/>
            <a:ext cx="5867400" cy="3864742"/>
          </a:xfrm>
          <a:prstGeom prst="rect">
            <a:avLst/>
          </a:prstGeom>
          <a:noFill/>
        </p:spPr>
      </p:pic>
      <p:pic>
        <p:nvPicPr>
          <p:cNvPr id="8" name="Picture 8"/>
          <p:cNvPicPr>
            <a:picLocks noChangeAspect="1" noChangeArrowheads="1"/>
          </p:cNvPicPr>
          <p:nvPr/>
        </p:nvPicPr>
        <p:blipFill>
          <a:blip r:embed="rId4" cstate="print"/>
          <a:srcRect/>
          <a:stretch>
            <a:fillRect/>
          </a:stretch>
        </p:blipFill>
        <p:spPr bwMode="auto">
          <a:xfrm>
            <a:off x="7096125" y="3124200"/>
            <a:ext cx="2047875" cy="1533525"/>
          </a:xfrm>
          <a:prstGeom prst="rect">
            <a:avLst/>
          </a:prstGeom>
          <a:noFill/>
          <a:ln w="9525">
            <a:noFill/>
            <a:miter lim="800000"/>
            <a:headEnd/>
            <a:tailEnd/>
          </a:ln>
          <a:effectLst/>
        </p:spPr>
      </p:pic>
      <p:cxnSp>
        <p:nvCxnSpPr>
          <p:cNvPr id="10" name="Straight Connector 9"/>
          <p:cNvCxnSpPr/>
          <p:nvPr/>
        </p:nvCxnSpPr>
        <p:spPr bwMode="auto">
          <a:xfrm rot="16200000" flipH="1">
            <a:off x="6400800" y="2362200"/>
            <a:ext cx="1066800" cy="45720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1" name="Straight Connector 10"/>
          <p:cNvCxnSpPr/>
          <p:nvPr/>
        </p:nvCxnSpPr>
        <p:spPr bwMode="auto">
          <a:xfrm rot="5400000">
            <a:off x="6324600" y="5029200"/>
            <a:ext cx="1371600" cy="457200"/>
          </a:xfrm>
          <a:prstGeom prst="line">
            <a:avLst/>
          </a:prstGeom>
          <a:solidFill>
            <a:schemeClr val="accent1"/>
          </a:solidFill>
          <a:ln w="9525" cap="flat" cmpd="sng" algn="ctr">
            <a:solidFill>
              <a:schemeClr val="tx1"/>
            </a:solidFill>
            <a:prstDash val="dash"/>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Programmatic Target Configuration</a:t>
            </a:r>
            <a:endParaRPr lang="en-US" dirty="0"/>
          </a:p>
        </p:txBody>
      </p:sp>
      <p:pic>
        <p:nvPicPr>
          <p:cNvPr id="4" name="Picture 3" descr="system configuration.png"/>
          <p:cNvPicPr/>
          <p:nvPr/>
        </p:nvPicPr>
        <p:blipFill>
          <a:blip r:embed="rId3" cstate="print"/>
          <a:stretch>
            <a:fillRect/>
          </a:stretch>
        </p:blipFill>
        <p:spPr>
          <a:xfrm>
            <a:off x="762000" y="2286000"/>
            <a:ext cx="7467600" cy="2590800"/>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normAutofit/>
          </a:bodyPr>
          <a:lstStyle/>
          <a:p>
            <a:r>
              <a:rPr lang="en-US" dirty="0" smtClean="0"/>
              <a:t>When General Purpose OSs Fall Short</a:t>
            </a:r>
            <a:endParaRPr lang="en-US" dirty="0"/>
          </a:p>
        </p:txBody>
      </p:sp>
      <p:sp>
        <p:nvSpPr>
          <p:cNvPr id="3" name="Content Placeholder 2"/>
          <p:cNvSpPr>
            <a:spLocks noGrp="1"/>
          </p:cNvSpPr>
          <p:nvPr>
            <p:ph idx="1"/>
          </p:nvPr>
        </p:nvSpPr>
        <p:spPr>
          <a:xfrm>
            <a:off x="685800" y="1524000"/>
            <a:ext cx="7772400" cy="4419600"/>
          </a:xfrm>
        </p:spPr>
        <p:txBody>
          <a:bodyPr/>
          <a:lstStyle/>
          <a:p>
            <a:r>
              <a:rPr lang="en-US" dirty="0" smtClean="0"/>
              <a:t>Design for fairness and user responsiveness vs. strictly prioritizing tasks</a:t>
            </a:r>
          </a:p>
          <a:p>
            <a:endParaRPr lang="en-US" dirty="0" smtClean="0"/>
          </a:p>
          <a:p>
            <a:r>
              <a:rPr lang="en-US" dirty="0" smtClean="0"/>
              <a:t>Focus on multitasking instead of maximum reliability / uptime</a:t>
            </a:r>
          </a:p>
          <a:p>
            <a:endParaRPr lang="en-US" dirty="0" smtClean="0"/>
          </a:p>
          <a:p>
            <a:r>
              <a:rPr lang="en-US" dirty="0" smtClean="0"/>
              <a:t>Not the result of bad products, only certain design goals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normAutofit fontScale="90000"/>
          </a:bodyPr>
          <a:lstStyle/>
          <a:p>
            <a:r>
              <a:rPr lang="en-US" dirty="0" smtClean="0"/>
              <a:t>Key Careabouts for Critical Applications</a:t>
            </a:r>
            <a:endParaRPr lang="en-US" dirty="0"/>
          </a:p>
        </p:txBody>
      </p:sp>
      <p:sp>
        <p:nvSpPr>
          <p:cNvPr id="3" name="Content Placeholder 2"/>
          <p:cNvSpPr>
            <a:spLocks noGrp="1"/>
          </p:cNvSpPr>
          <p:nvPr>
            <p:ph idx="1"/>
          </p:nvPr>
        </p:nvSpPr>
        <p:spPr>
          <a:xfrm>
            <a:off x="609600" y="1600200"/>
            <a:ext cx="8229600" cy="4191000"/>
          </a:xfrm>
        </p:spPr>
        <p:txBody>
          <a:bodyPr/>
          <a:lstStyle/>
          <a:p>
            <a:r>
              <a:rPr lang="en-US" b="1" dirty="0" smtClean="0"/>
              <a:t>Jitter:</a:t>
            </a:r>
            <a:r>
              <a:rPr lang="en-US" dirty="0" smtClean="0"/>
              <a:t> execution time variability of a given operation or application</a:t>
            </a:r>
          </a:p>
        </p:txBody>
      </p:sp>
      <p:cxnSp>
        <p:nvCxnSpPr>
          <p:cNvPr id="5" name="Straight Connector 4"/>
          <p:cNvCxnSpPr/>
          <p:nvPr/>
        </p:nvCxnSpPr>
        <p:spPr bwMode="auto">
          <a:xfrm rot="5400000">
            <a:off x="2019300" y="4229100"/>
            <a:ext cx="2362200" cy="1588"/>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6" name="Straight Connector 5"/>
          <p:cNvCxnSpPr/>
          <p:nvPr/>
        </p:nvCxnSpPr>
        <p:spPr bwMode="auto">
          <a:xfrm rot="10800000">
            <a:off x="3200400" y="5408614"/>
            <a:ext cx="3429000" cy="1587"/>
          </a:xfrm>
          <a:prstGeom prst="line">
            <a:avLst/>
          </a:prstGeom>
          <a:solidFill>
            <a:schemeClr val="accent1"/>
          </a:solidFill>
          <a:ln w="9525" cap="flat" cmpd="sng" algn="ctr">
            <a:solidFill>
              <a:schemeClr val="tx1"/>
            </a:solidFill>
            <a:prstDash val="solid"/>
            <a:round/>
            <a:headEnd type="arrow" w="med" len="med"/>
            <a:tailEnd type="none" w="med" len="med"/>
          </a:ln>
          <a:effectLst/>
        </p:spPr>
      </p:cxnSp>
      <p:sp>
        <p:nvSpPr>
          <p:cNvPr id="10" name="TextBox 9"/>
          <p:cNvSpPr txBox="1"/>
          <p:nvPr/>
        </p:nvSpPr>
        <p:spPr>
          <a:xfrm>
            <a:off x="2057400" y="4038600"/>
            <a:ext cx="1030090" cy="646331"/>
          </a:xfrm>
          <a:prstGeom prst="rect">
            <a:avLst/>
          </a:prstGeom>
          <a:noFill/>
        </p:spPr>
        <p:txBody>
          <a:bodyPr wrap="none" rtlCol="0">
            <a:spAutoFit/>
          </a:bodyPr>
          <a:lstStyle/>
          <a:p>
            <a:pPr algn="ctr"/>
            <a:r>
              <a:rPr lang="en-US" dirty="0" smtClean="0"/>
              <a:t>Execution</a:t>
            </a:r>
            <a:br>
              <a:rPr lang="en-US" dirty="0" smtClean="0"/>
            </a:br>
            <a:r>
              <a:rPr lang="en-US" dirty="0" smtClean="0"/>
              <a:t>Time (ms)</a:t>
            </a:r>
            <a:endParaRPr lang="en-US" dirty="0"/>
          </a:p>
        </p:txBody>
      </p:sp>
      <p:sp>
        <p:nvSpPr>
          <p:cNvPr id="11" name="TextBox 10"/>
          <p:cNvSpPr txBox="1"/>
          <p:nvPr/>
        </p:nvSpPr>
        <p:spPr>
          <a:xfrm>
            <a:off x="4343400" y="5562600"/>
            <a:ext cx="965329" cy="369332"/>
          </a:xfrm>
          <a:prstGeom prst="rect">
            <a:avLst/>
          </a:prstGeom>
          <a:noFill/>
        </p:spPr>
        <p:txBody>
          <a:bodyPr wrap="none" rtlCol="0">
            <a:spAutoFit/>
          </a:bodyPr>
          <a:lstStyle/>
          <a:p>
            <a:pPr algn="ctr"/>
            <a:r>
              <a:rPr lang="en-US" dirty="0" smtClean="0"/>
              <a:t>Iterations</a:t>
            </a:r>
            <a:endParaRPr lang="en-US" dirty="0"/>
          </a:p>
        </p:txBody>
      </p:sp>
      <p:cxnSp>
        <p:nvCxnSpPr>
          <p:cNvPr id="13" name="Straight Connector 12"/>
          <p:cNvCxnSpPr/>
          <p:nvPr/>
        </p:nvCxnSpPr>
        <p:spPr bwMode="auto">
          <a:xfrm rot="5400000" flipH="1" flipV="1">
            <a:off x="2932906" y="4762500"/>
            <a:ext cx="12961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rot="5400000" flipH="1" flipV="1">
            <a:off x="3466306" y="4838700"/>
            <a:ext cx="11437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flipH="1" flipV="1">
            <a:off x="3809206" y="4724400"/>
            <a:ext cx="13723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rot="5400000" flipH="1" flipV="1">
            <a:off x="4456906" y="4914900"/>
            <a:ext cx="9913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5400000" flipH="1" flipV="1">
            <a:off x="4495006" y="4419600"/>
            <a:ext cx="19819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5400000" flipH="1" flipV="1">
            <a:off x="5219303" y="4686697"/>
            <a:ext cx="144859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TextBox 28"/>
          <p:cNvSpPr txBox="1"/>
          <p:nvPr/>
        </p:nvSpPr>
        <p:spPr>
          <a:xfrm>
            <a:off x="3429000" y="3657600"/>
            <a:ext cx="290464" cy="369332"/>
          </a:xfrm>
          <a:prstGeom prst="rect">
            <a:avLst/>
          </a:prstGeom>
          <a:noFill/>
        </p:spPr>
        <p:txBody>
          <a:bodyPr wrap="none" rtlCol="0">
            <a:spAutoFit/>
          </a:bodyPr>
          <a:lstStyle/>
          <a:p>
            <a:r>
              <a:rPr lang="en-US" dirty="0" smtClean="0"/>
              <a:t>2</a:t>
            </a:r>
            <a:endParaRPr lang="en-US" dirty="0"/>
          </a:p>
        </p:txBody>
      </p:sp>
      <p:sp>
        <p:nvSpPr>
          <p:cNvPr id="30" name="TextBox 29"/>
          <p:cNvSpPr txBox="1"/>
          <p:nvPr/>
        </p:nvSpPr>
        <p:spPr>
          <a:xfrm>
            <a:off x="3810000" y="3810000"/>
            <a:ext cx="449162" cy="369332"/>
          </a:xfrm>
          <a:prstGeom prst="rect">
            <a:avLst/>
          </a:prstGeom>
          <a:noFill/>
        </p:spPr>
        <p:txBody>
          <a:bodyPr wrap="none" rtlCol="0">
            <a:spAutoFit/>
          </a:bodyPr>
          <a:lstStyle/>
          <a:p>
            <a:r>
              <a:rPr lang="en-US" dirty="0" smtClean="0"/>
              <a:t>1.9</a:t>
            </a:r>
            <a:endParaRPr lang="en-US" dirty="0"/>
          </a:p>
        </p:txBody>
      </p:sp>
      <p:sp>
        <p:nvSpPr>
          <p:cNvPr id="31" name="TextBox 30"/>
          <p:cNvSpPr txBox="1"/>
          <p:nvPr/>
        </p:nvSpPr>
        <p:spPr>
          <a:xfrm>
            <a:off x="4267200" y="3581400"/>
            <a:ext cx="449162" cy="369332"/>
          </a:xfrm>
          <a:prstGeom prst="rect">
            <a:avLst/>
          </a:prstGeom>
          <a:noFill/>
        </p:spPr>
        <p:txBody>
          <a:bodyPr wrap="none" rtlCol="0">
            <a:spAutoFit/>
          </a:bodyPr>
          <a:lstStyle/>
          <a:p>
            <a:r>
              <a:rPr lang="en-US" dirty="0" smtClean="0"/>
              <a:t>2.1</a:t>
            </a:r>
            <a:endParaRPr lang="en-US" dirty="0"/>
          </a:p>
        </p:txBody>
      </p:sp>
      <p:sp>
        <p:nvSpPr>
          <p:cNvPr id="32" name="TextBox 31"/>
          <p:cNvSpPr txBox="1"/>
          <p:nvPr/>
        </p:nvSpPr>
        <p:spPr>
          <a:xfrm>
            <a:off x="4724400" y="4050268"/>
            <a:ext cx="449162" cy="369332"/>
          </a:xfrm>
          <a:prstGeom prst="rect">
            <a:avLst/>
          </a:prstGeom>
          <a:noFill/>
        </p:spPr>
        <p:txBody>
          <a:bodyPr wrap="none" rtlCol="0">
            <a:spAutoFit/>
          </a:bodyPr>
          <a:lstStyle/>
          <a:p>
            <a:r>
              <a:rPr lang="en-US" dirty="0" smtClean="0"/>
              <a:t>1.3</a:t>
            </a:r>
            <a:endParaRPr lang="en-US" dirty="0"/>
          </a:p>
        </p:txBody>
      </p:sp>
      <p:sp>
        <p:nvSpPr>
          <p:cNvPr id="33" name="TextBox 32"/>
          <p:cNvSpPr txBox="1"/>
          <p:nvPr/>
        </p:nvSpPr>
        <p:spPr>
          <a:xfrm>
            <a:off x="5257800" y="3059668"/>
            <a:ext cx="449162" cy="369332"/>
          </a:xfrm>
          <a:prstGeom prst="rect">
            <a:avLst/>
          </a:prstGeom>
          <a:noFill/>
        </p:spPr>
        <p:txBody>
          <a:bodyPr wrap="none" rtlCol="0">
            <a:spAutoFit/>
          </a:bodyPr>
          <a:lstStyle/>
          <a:p>
            <a:r>
              <a:rPr lang="en-US" dirty="0" smtClean="0"/>
              <a:t>2.8</a:t>
            </a:r>
            <a:endParaRPr lang="en-US" dirty="0"/>
          </a:p>
        </p:txBody>
      </p:sp>
      <p:sp>
        <p:nvSpPr>
          <p:cNvPr id="34" name="TextBox 33"/>
          <p:cNvSpPr txBox="1"/>
          <p:nvPr/>
        </p:nvSpPr>
        <p:spPr>
          <a:xfrm>
            <a:off x="5715000" y="3505200"/>
            <a:ext cx="449162" cy="369332"/>
          </a:xfrm>
          <a:prstGeom prst="rect">
            <a:avLst/>
          </a:prstGeom>
          <a:noFill/>
        </p:spPr>
        <p:txBody>
          <a:bodyPr wrap="none" rtlCol="0">
            <a:spAutoFit/>
          </a:bodyPr>
          <a:lstStyle/>
          <a:p>
            <a:r>
              <a:rPr lang="en-US" dirty="0" smtClean="0"/>
              <a:t>2.1</a:t>
            </a:r>
            <a:endParaRPr lang="en-US" dirty="0"/>
          </a:p>
        </p:txBody>
      </p:sp>
      <p:cxnSp>
        <p:nvCxnSpPr>
          <p:cNvPr id="37" name="Straight Connector 36"/>
          <p:cNvCxnSpPr/>
          <p:nvPr/>
        </p:nvCxnSpPr>
        <p:spPr bwMode="auto">
          <a:xfrm>
            <a:off x="3200400" y="4114800"/>
            <a:ext cx="3124200" cy="1588"/>
          </a:xfrm>
          <a:prstGeom prst="line">
            <a:avLst/>
          </a:prstGeom>
          <a:solidFill>
            <a:schemeClr val="accent1"/>
          </a:solidFill>
          <a:ln w="38100" cap="flat" cmpd="sng" algn="ctr">
            <a:solidFill>
              <a:schemeClr val="accent6"/>
            </a:solidFill>
            <a:prstDash val="solid"/>
            <a:round/>
            <a:headEnd type="none" w="med" len="med"/>
            <a:tailEnd type="none" w="med" len="med"/>
          </a:ln>
          <a:effectLst/>
        </p:spPr>
      </p:cxnSp>
      <p:sp>
        <p:nvSpPr>
          <p:cNvPr id="38" name="TextBox 37"/>
          <p:cNvSpPr txBox="1"/>
          <p:nvPr/>
        </p:nvSpPr>
        <p:spPr>
          <a:xfrm>
            <a:off x="1143000" y="3276600"/>
            <a:ext cx="1499129"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r>
              <a:rPr lang="en-US" dirty="0" smtClean="0"/>
              <a:t>Mean = 2.03 us</a:t>
            </a:r>
            <a:endParaRPr lang="en-US" dirty="0"/>
          </a:p>
        </p:txBody>
      </p:sp>
      <p:cxnSp>
        <p:nvCxnSpPr>
          <p:cNvPr id="40" name="Straight Arrow Connector 39"/>
          <p:cNvCxnSpPr/>
          <p:nvPr/>
        </p:nvCxnSpPr>
        <p:spPr bwMode="auto">
          <a:xfrm rot="5400000">
            <a:off x="6019006" y="3886200"/>
            <a:ext cx="914400" cy="1588"/>
          </a:xfrm>
          <a:prstGeom prst="straightConnector1">
            <a:avLst/>
          </a:prstGeom>
          <a:solidFill>
            <a:schemeClr val="accent1"/>
          </a:solidFill>
          <a:ln w="38100" cap="flat" cmpd="sng" algn="ctr">
            <a:solidFill>
              <a:schemeClr val="accent2"/>
            </a:solidFill>
            <a:prstDash val="solid"/>
            <a:round/>
            <a:headEnd type="arrow"/>
            <a:tailEnd type="arrow"/>
          </a:ln>
          <a:effectLst/>
        </p:spPr>
      </p:cxnSp>
      <p:sp>
        <p:nvSpPr>
          <p:cNvPr id="41" name="TextBox 40"/>
          <p:cNvSpPr txBox="1"/>
          <p:nvPr/>
        </p:nvSpPr>
        <p:spPr>
          <a:xfrm>
            <a:off x="6578071" y="3669268"/>
            <a:ext cx="595035"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en-US" dirty="0" smtClean="0"/>
              <a:t>Jitter</a:t>
            </a:r>
            <a:endParaRPr lang="en-US" dirty="0"/>
          </a:p>
        </p:txBody>
      </p:sp>
      <p:cxnSp>
        <p:nvCxnSpPr>
          <p:cNvPr id="43" name="Straight Arrow Connector 42"/>
          <p:cNvCxnSpPr/>
          <p:nvPr/>
        </p:nvCxnSpPr>
        <p:spPr bwMode="auto">
          <a:xfrm rot="16200000" flipH="1">
            <a:off x="2667000" y="3581400"/>
            <a:ext cx="533400" cy="381000"/>
          </a:xfrm>
          <a:prstGeom prst="straightConnector1">
            <a:avLst/>
          </a:prstGeom>
          <a:solidFill>
            <a:schemeClr val="accent1"/>
          </a:solidFill>
          <a:ln w="38100" cap="flat" cmpd="sng" algn="ctr">
            <a:solidFill>
              <a:schemeClr val="accent6"/>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0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20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20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normAutofit fontScale="90000"/>
          </a:bodyPr>
          <a:lstStyle/>
          <a:p>
            <a:r>
              <a:rPr lang="en-US" dirty="0" smtClean="0"/>
              <a:t>Key Careabouts for Critical Applications</a:t>
            </a:r>
            <a:endParaRPr lang="en-US" dirty="0"/>
          </a:p>
        </p:txBody>
      </p:sp>
      <p:sp>
        <p:nvSpPr>
          <p:cNvPr id="3" name="Content Placeholder 2"/>
          <p:cNvSpPr>
            <a:spLocks noGrp="1"/>
          </p:cNvSpPr>
          <p:nvPr>
            <p:ph idx="1"/>
          </p:nvPr>
        </p:nvSpPr>
        <p:spPr>
          <a:xfrm>
            <a:off x="609600" y="1676400"/>
            <a:ext cx="8229600" cy="4038600"/>
          </a:xfrm>
        </p:spPr>
        <p:txBody>
          <a:bodyPr/>
          <a:lstStyle/>
          <a:p>
            <a:r>
              <a:rPr lang="en-US" b="1" dirty="0" smtClean="0"/>
              <a:t>Determinism:</a:t>
            </a:r>
            <a:r>
              <a:rPr lang="en-US" dirty="0" smtClean="0"/>
              <a:t> a condition that is met if an operation or application has bounded jitter</a:t>
            </a:r>
          </a:p>
          <a:p>
            <a:pPr>
              <a:buNone/>
            </a:pPr>
            <a:endParaRPr lang="en-US" dirty="0" smtClean="0"/>
          </a:p>
        </p:txBody>
      </p:sp>
      <p:cxnSp>
        <p:nvCxnSpPr>
          <p:cNvPr id="4" name="Straight Connector 3"/>
          <p:cNvCxnSpPr/>
          <p:nvPr/>
        </p:nvCxnSpPr>
        <p:spPr bwMode="auto">
          <a:xfrm rot="5400000">
            <a:off x="2019300" y="4229100"/>
            <a:ext cx="2362200" cy="1588"/>
          </a:xfrm>
          <a:prstGeom prst="line">
            <a:avLst/>
          </a:prstGeom>
          <a:solidFill>
            <a:schemeClr val="accent1"/>
          </a:solidFill>
          <a:ln w="9525" cap="flat" cmpd="sng" algn="ctr">
            <a:solidFill>
              <a:schemeClr val="tx1"/>
            </a:solidFill>
            <a:prstDash val="solid"/>
            <a:round/>
            <a:headEnd type="arrow" w="med" len="med"/>
            <a:tailEnd type="none" w="med" len="med"/>
          </a:ln>
          <a:effectLst/>
        </p:spPr>
      </p:cxnSp>
      <p:cxnSp>
        <p:nvCxnSpPr>
          <p:cNvPr id="5" name="Straight Connector 4"/>
          <p:cNvCxnSpPr/>
          <p:nvPr/>
        </p:nvCxnSpPr>
        <p:spPr bwMode="auto">
          <a:xfrm rot="10800000">
            <a:off x="3200400" y="5408614"/>
            <a:ext cx="3429000" cy="1587"/>
          </a:xfrm>
          <a:prstGeom prst="line">
            <a:avLst/>
          </a:prstGeom>
          <a:solidFill>
            <a:schemeClr val="accent1"/>
          </a:solidFill>
          <a:ln w="9525" cap="flat" cmpd="sng" algn="ctr">
            <a:solidFill>
              <a:schemeClr val="tx1"/>
            </a:solidFill>
            <a:prstDash val="solid"/>
            <a:round/>
            <a:headEnd type="arrow" w="med" len="med"/>
            <a:tailEnd type="none" w="med" len="med"/>
          </a:ln>
          <a:effectLst/>
        </p:spPr>
      </p:cxnSp>
      <p:sp>
        <p:nvSpPr>
          <p:cNvPr id="6" name="TextBox 5"/>
          <p:cNvSpPr txBox="1"/>
          <p:nvPr/>
        </p:nvSpPr>
        <p:spPr>
          <a:xfrm>
            <a:off x="2057400" y="4038600"/>
            <a:ext cx="1030090" cy="646331"/>
          </a:xfrm>
          <a:prstGeom prst="rect">
            <a:avLst/>
          </a:prstGeom>
          <a:noFill/>
        </p:spPr>
        <p:txBody>
          <a:bodyPr wrap="none" rtlCol="0">
            <a:spAutoFit/>
          </a:bodyPr>
          <a:lstStyle/>
          <a:p>
            <a:pPr algn="ctr"/>
            <a:r>
              <a:rPr lang="en-US" dirty="0" smtClean="0"/>
              <a:t>Execution</a:t>
            </a:r>
            <a:br>
              <a:rPr lang="en-US" dirty="0" smtClean="0"/>
            </a:br>
            <a:r>
              <a:rPr lang="en-US" dirty="0" smtClean="0"/>
              <a:t>Time (ms)</a:t>
            </a:r>
            <a:endParaRPr lang="en-US" dirty="0"/>
          </a:p>
        </p:txBody>
      </p:sp>
      <p:sp>
        <p:nvSpPr>
          <p:cNvPr id="7" name="TextBox 6"/>
          <p:cNvSpPr txBox="1"/>
          <p:nvPr/>
        </p:nvSpPr>
        <p:spPr>
          <a:xfrm>
            <a:off x="4343400" y="5562600"/>
            <a:ext cx="965329" cy="369332"/>
          </a:xfrm>
          <a:prstGeom prst="rect">
            <a:avLst/>
          </a:prstGeom>
          <a:noFill/>
        </p:spPr>
        <p:txBody>
          <a:bodyPr wrap="none" rtlCol="0">
            <a:spAutoFit/>
          </a:bodyPr>
          <a:lstStyle/>
          <a:p>
            <a:pPr algn="ctr"/>
            <a:r>
              <a:rPr lang="en-US" dirty="0" smtClean="0"/>
              <a:t>Iterations</a:t>
            </a:r>
            <a:endParaRPr lang="en-US" dirty="0"/>
          </a:p>
        </p:txBody>
      </p:sp>
      <p:cxnSp>
        <p:nvCxnSpPr>
          <p:cNvPr id="8" name="Straight Connector 7"/>
          <p:cNvCxnSpPr/>
          <p:nvPr/>
        </p:nvCxnSpPr>
        <p:spPr bwMode="auto">
          <a:xfrm rot="5400000" flipH="1" flipV="1">
            <a:off x="2932906" y="4762500"/>
            <a:ext cx="12961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rot="5400000" flipH="1" flipV="1">
            <a:off x="3466306" y="4838700"/>
            <a:ext cx="11437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rot="5400000" flipH="1" flipV="1">
            <a:off x="3809206" y="4724400"/>
            <a:ext cx="13723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5400000" flipH="1" flipV="1">
            <a:off x="4456906" y="4914900"/>
            <a:ext cx="9913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5400000" flipH="1" flipV="1">
            <a:off x="4495006" y="4419600"/>
            <a:ext cx="198199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5400000" flipH="1" flipV="1">
            <a:off x="5219303" y="4686697"/>
            <a:ext cx="144859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3"/>
          <p:cNvSpPr txBox="1"/>
          <p:nvPr/>
        </p:nvSpPr>
        <p:spPr>
          <a:xfrm>
            <a:off x="3429000" y="3657600"/>
            <a:ext cx="290464" cy="369332"/>
          </a:xfrm>
          <a:prstGeom prst="rect">
            <a:avLst/>
          </a:prstGeom>
          <a:noFill/>
        </p:spPr>
        <p:txBody>
          <a:bodyPr wrap="none" rtlCol="0">
            <a:spAutoFit/>
          </a:bodyPr>
          <a:lstStyle/>
          <a:p>
            <a:r>
              <a:rPr lang="en-US" dirty="0" smtClean="0"/>
              <a:t>2</a:t>
            </a:r>
            <a:endParaRPr lang="en-US" dirty="0"/>
          </a:p>
        </p:txBody>
      </p:sp>
      <p:sp>
        <p:nvSpPr>
          <p:cNvPr id="15" name="TextBox 14"/>
          <p:cNvSpPr txBox="1"/>
          <p:nvPr/>
        </p:nvSpPr>
        <p:spPr>
          <a:xfrm>
            <a:off x="3810000" y="3810000"/>
            <a:ext cx="449162" cy="369332"/>
          </a:xfrm>
          <a:prstGeom prst="rect">
            <a:avLst/>
          </a:prstGeom>
          <a:noFill/>
        </p:spPr>
        <p:txBody>
          <a:bodyPr wrap="none" rtlCol="0">
            <a:spAutoFit/>
          </a:bodyPr>
          <a:lstStyle/>
          <a:p>
            <a:r>
              <a:rPr lang="en-US" dirty="0" smtClean="0"/>
              <a:t>1.9</a:t>
            </a:r>
            <a:endParaRPr lang="en-US" dirty="0"/>
          </a:p>
        </p:txBody>
      </p:sp>
      <p:sp>
        <p:nvSpPr>
          <p:cNvPr id="16" name="TextBox 15"/>
          <p:cNvSpPr txBox="1"/>
          <p:nvPr/>
        </p:nvSpPr>
        <p:spPr>
          <a:xfrm>
            <a:off x="4267200" y="3581400"/>
            <a:ext cx="449162" cy="369332"/>
          </a:xfrm>
          <a:prstGeom prst="rect">
            <a:avLst/>
          </a:prstGeom>
          <a:noFill/>
        </p:spPr>
        <p:txBody>
          <a:bodyPr wrap="none" rtlCol="0">
            <a:spAutoFit/>
          </a:bodyPr>
          <a:lstStyle/>
          <a:p>
            <a:r>
              <a:rPr lang="en-US" dirty="0" smtClean="0"/>
              <a:t>2.1</a:t>
            </a:r>
            <a:endParaRPr lang="en-US" dirty="0"/>
          </a:p>
        </p:txBody>
      </p:sp>
      <p:sp>
        <p:nvSpPr>
          <p:cNvPr id="17" name="TextBox 16"/>
          <p:cNvSpPr txBox="1"/>
          <p:nvPr/>
        </p:nvSpPr>
        <p:spPr>
          <a:xfrm>
            <a:off x="4724400" y="4050268"/>
            <a:ext cx="449162" cy="369332"/>
          </a:xfrm>
          <a:prstGeom prst="rect">
            <a:avLst/>
          </a:prstGeom>
          <a:noFill/>
        </p:spPr>
        <p:txBody>
          <a:bodyPr wrap="none" rtlCol="0">
            <a:spAutoFit/>
          </a:bodyPr>
          <a:lstStyle/>
          <a:p>
            <a:r>
              <a:rPr lang="en-US" dirty="0" smtClean="0"/>
              <a:t>1.3</a:t>
            </a:r>
            <a:endParaRPr lang="en-US" dirty="0"/>
          </a:p>
        </p:txBody>
      </p:sp>
      <p:sp>
        <p:nvSpPr>
          <p:cNvPr id="18" name="TextBox 17"/>
          <p:cNvSpPr txBox="1"/>
          <p:nvPr/>
        </p:nvSpPr>
        <p:spPr>
          <a:xfrm>
            <a:off x="5257800" y="3059668"/>
            <a:ext cx="449162" cy="369332"/>
          </a:xfrm>
          <a:prstGeom prst="rect">
            <a:avLst/>
          </a:prstGeom>
          <a:noFill/>
        </p:spPr>
        <p:txBody>
          <a:bodyPr wrap="none" rtlCol="0">
            <a:spAutoFit/>
          </a:bodyPr>
          <a:lstStyle/>
          <a:p>
            <a:r>
              <a:rPr lang="en-US" dirty="0" smtClean="0"/>
              <a:t>2.8</a:t>
            </a:r>
            <a:endParaRPr lang="en-US" dirty="0"/>
          </a:p>
        </p:txBody>
      </p:sp>
      <p:sp>
        <p:nvSpPr>
          <p:cNvPr id="19" name="TextBox 18"/>
          <p:cNvSpPr txBox="1"/>
          <p:nvPr/>
        </p:nvSpPr>
        <p:spPr>
          <a:xfrm>
            <a:off x="5715000" y="3505200"/>
            <a:ext cx="449162" cy="369332"/>
          </a:xfrm>
          <a:prstGeom prst="rect">
            <a:avLst/>
          </a:prstGeom>
          <a:noFill/>
        </p:spPr>
        <p:txBody>
          <a:bodyPr wrap="none" rtlCol="0">
            <a:spAutoFit/>
          </a:bodyPr>
          <a:lstStyle/>
          <a:p>
            <a:r>
              <a:rPr lang="en-US" dirty="0" smtClean="0"/>
              <a:t>2.1</a:t>
            </a:r>
            <a:endParaRPr lang="en-US" dirty="0"/>
          </a:p>
        </p:txBody>
      </p:sp>
      <p:cxnSp>
        <p:nvCxnSpPr>
          <p:cNvPr id="20" name="Straight Connector 19"/>
          <p:cNvCxnSpPr/>
          <p:nvPr/>
        </p:nvCxnSpPr>
        <p:spPr bwMode="auto">
          <a:xfrm>
            <a:off x="3200400" y="4114800"/>
            <a:ext cx="3124200" cy="1588"/>
          </a:xfrm>
          <a:prstGeom prst="line">
            <a:avLst/>
          </a:prstGeom>
          <a:solidFill>
            <a:schemeClr val="accent1"/>
          </a:solidFill>
          <a:ln w="38100" cap="flat" cmpd="sng" algn="ctr">
            <a:solidFill>
              <a:schemeClr val="accent6"/>
            </a:solidFill>
            <a:prstDash val="solid"/>
            <a:round/>
            <a:headEnd type="none" w="med" len="med"/>
            <a:tailEnd type="none" w="med" len="med"/>
          </a:ln>
          <a:effectLst/>
        </p:spPr>
      </p:cxnSp>
      <p:sp>
        <p:nvSpPr>
          <p:cNvPr id="21" name="TextBox 20"/>
          <p:cNvSpPr txBox="1"/>
          <p:nvPr/>
        </p:nvSpPr>
        <p:spPr>
          <a:xfrm>
            <a:off x="1143000" y="3276600"/>
            <a:ext cx="1550425"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r>
              <a:rPr lang="en-US" dirty="0" smtClean="0"/>
              <a:t>Mean = 2.03 ms</a:t>
            </a:r>
            <a:endParaRPr lang="en-US" dirty="0"/>
          </a:p>
        </p:txBody>
      </p:sp>
      <p:cxnSp>
        <p:nvCxnSpPr>
          <p:cNvPr id="22" name="Straight Arrow Connector 21"/>
          <p:cNvCxnSpPr/>
          <p:nvPr/>
        </p:nvCxnSpPr>
        <p:spPr bwMode="auto">
          <a:xfrm rot="5400000">
            <a:off x="6019006" y="3886200"/>
            <a:ext cx="914400" cy="1588"/>
          </a:xfrm>
          <a:prstGeom prst="straightConnector1">
            <a:avLst/>
          </a:prstGeom>
          <a:solidFill>
            <a:schemeClr val="accent1"/>
          </a:solidFill>
          <a:ln w="38100" cap="flat" cmpd="sng" algn="ctr">
            <a:solidFill>
              <a:schemeClr val="accent2"/>
            </a:solidFill>
            <a:prstDash val="solid"/>
            <a:round/>
            <a:headEnd type="arrow"/>
            <a:tailEnd type="arrow"/>
          </a:ln>
          <a:effectLst/>
        </p:spPr>
      </p:cxnSp>
      <p:sp>
        <p:nvSpPr>
          <p:cNvPr id="23" name="TextBox 22"/>
          <p:cNvSpPr txBox="1"/>
          <p:nvPr/>
        </p:nvSpPr>
        <p:spPr>
          <a:xfrm>
            <a:off x="6578071" y="3669268"/>
            <a:ext cx="595035"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en-US" dirty="0" smtClean="0"/>
              <a:t>Jitter</a:t>
            </a:r>
            <a:endParaRPr lang="en-US" dirty="0"/>
          </a:p>
        </p:txBody>
      </p:sp>
      <p:cxnSp>
        <p:nvCxnSpPr>
          <p:cNvPr id="24" name="Straight Arrow Connector 23"/>
          <p:cNvCxnSpPr/>
          <p:nvPr/>
        </p:nvCxnSpPr>
        <p:spPr bwMode="auto">
          <a:xfrm rot="16200000" flipH="1">
            <a:off x="2667000" y="3581400"/>
            <a:ext cx="533400" cy="381000"/>
          </a:xfrm>
          <a:prstGeom prst="straightConnector1">
            <a:avLst/>
          </a:prstGeom>
          <a:solidFill>
            <a:schemeClr val="accent1"/>
          </a:solidFill>
          <a:ln w="38100" cap="flat" cmpd="sng" algn="ctr">
            <a:solidFill>
              <a:schemeClr val="accent6"/>
            </a:solidFill>
            <a:prstDash val="solid"/>
            <a:round/>
            <a:headEnd type="none" w="med" len="med"/>
            <a:tailEnd type="arrow"/>
          </a:ln>
          <a:effectLst/>
        </p:spPr>
      </p:cxnSp>
      <p:cxnSp>
        <p:nvCxnSpPr>
          <p:cNvPr id="26" name="Straight Connector 25"/>
          <p:cNvCxnSpPr/>
          <p:nvPr/>
        </p:nvCxnSpPr>
        <p:spPr bwMode="auto">
          <a:xfrm>
            <a:off x="3276600" y="3048000"/>
            <a:ext cx="2971800" cy="1588"/>
          </a:xfrm>
          <a:prstGeom prst="line">
            <a:avLst/>
          </a:prstGeom>
          <a:solidFill>
            <a:schemeClr val="accent1"/>
          </a:solidFill>
          <a:ln w="28575" cap="flat" cmpd="sng" algn="ctr">
            <a:solidFill>
              <a:schemeClr val="tx2"/>
            </a:solidFill>
            <a:prstDash val="lgDash"/>
            <a:round/>
            <a:headEnd type="none" w="med" len="med"/>
            <a:tailEnd type="none" w="med" len="med"/>
          </a:ln>
          <a:effectLst/>
        </p:spPr>
      </p:cxnSp>
      <p:cxnSp>
        <p:nvCxnSpPr>
          <p:cNvPr id="27" name="Straight Arrow Connector 26"/>
          <p:cNvCxnSpPr/>
          <p:nvPr/>
        </p:nvCxnSpPr>
        <p:spPr bwMode="auto">
          <a:xfrm rot="10800000">
            <a:off x="6477000" y="3048000"/>
            <a:ext cx="762000" cy="1588"/>
          </a:xfrm>
          <a:prstGeom prst="straightConnector1">
            <a:avLst/>
          </a:prstGeom>
          <a:solidFill>
            <a:schemeClr val="accent1"/>
          </a:solidFill>
          <a:ln w="38100" cap="flat" cmpd="sng" algn="ctr">
            <a:solidFill>
              <a:schemeClr val="tx2"/>
            </a:solidFill>
            <a:prstDash val="solid"/>
            <a:round/>
            <a:headEnd type="none" w="med" len="med"/>
            <a:tailEnd type="arrow"/>
          </a:ln>
          <a:effectLst/>
        </p:spPr>
      </p:cxnSp>
      <p:sp>
        <p:nvSpPr>
          <p:cNvPr id="29" name="TextBox 28"/>
          <p:cNvSpPr txBox="1"/>
          <p:nvPr/>
        </p:nvSpPr>
        <p:spPr>
          <a:xfrm>
            <a:off x="7270743" y="2831068"/>
            <a:ext cx="1729961" cy="646331"/>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dirty="0" smtClean="0"/>
              <a:t>Bound (for hard</a:t>
            </a:r>
            <a:br>
              <a:rPr lang="en-US" dirty="0" smtClean="0"/>
            </a:br>
            <a:r>
              <a:rPr lang="en-US" dirty="0" smtClean="0"/>
              <a:t>real-time systems)</a:t>
            </a:r>
            <a:endParaRPr lang="en-US" dirty="0"/>
          </a:p>
        </p:txBody>
      </p:sp>
      <p:sp>
        <p:nvSpPr>
          <p:cNvPr id="30" name="TextBox 29"/>
          <p:cNvSpPr txBox="1"/>
          <p:nvPr/>
        </p:nvSpPr>
        <p:spPr>
          <a:xfrm>
            <a:off x="6248400" y="5421868"/>
            <a:ext cx="479618" cy="369332"/>
          </a:xfrm>
          <a:prstGeom prst="rect">
            <a:avLst/>
          </a:prstGeom>
          <a:noFill/>
        </p:spPr>
        <p:txBody>
          <a:bodyPr wrap="none" rtlCol="0">
            <a:spAutoFit/>
          </a:bodyPr>
          <a:lstStyle/>
          <a:p>
            <a:r>
              <a:rPr lang="en-US" dirty="0" smtClean="0"/>
              <a:t>…n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0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458200" cy="1143000"/>
          </a:xfrm>
        </p:spPr>
        <p:txBody>
          <a:bodyPr>
            <a:normAutofit fontScale="90000"/>
          </a:bodyPr>
          <a:lstStyle/>
          <a:p>
            <a:r>
              <a:rPr lang="en-US" dirty="0" smtClean="0"/>
              <a:t>Using a Real-Time Operating System (RTOS) for Reliability and Precise Timing</a:t>
            </a:r>
            <a:endParaRPr lang="en-US" dirty="0"/>
          </a:p>
        </p:txBody>
      </p:sp>
      <p:sp>
        <p:nvSpPr>
          <p:cNvPr id="3" name="Content Placeholder 2"/>
          <p:cNvSpPr>
            <a:spLocks noGrp="1"/>
          </p:cNvSpPr>
          <p:nvPr>
            <p:ph idx="1"/>
          </p:nvPr>
        </p:nvSpPr>
        <p:spPr>
          <a:xfrm>
            <a:off x="381000" y="2057400"/>
            <a:ext cx="7772400" cy="3810000"/>
          </a:xfrm>
        </p:spPr>
        <p:txBody>
          <a:bodyPr/>
          <a:lstStyle/>
          <a:p>
            <a:r>
              <a:rPr lang="en-US" sz="2800" dirty="0" smtClean="0"/>
              <a:t>Designed with critical, stand-alone applications in mind (minimal, bounded jitter)</a:t>
            </a:r>
          </a:p>
          <a:p>
            <a:endParaRPr lang="en-US" sz="2800" dirty="0" smtClean="0"/>
          </a:p>
          <a:p>
            <a:r>
              <a:rPr lang="en-US" sz="2800" dirty="0" smtClean="0"/>
              <a:t>Use advanced schedulers to ensure that key pieces of code take precedence over others</a:t>
            </a:r>
          </a:p>
          <a:p>
            <a:endParaRPr lang="en-US" sz="2800" dirty="0" smtClean="0"/>
          </a:p>
          <a:p>
            <a:r>
              <a:rPr lang="en-US" sz="2800" dirty="0" smtClean="0"/>
              <a:t>Minimize interrupt and thread switching latencies</a:t>
            </a:r>
          </a:p>
          <a:p>
            <a:endParaRPr lang="en-US" sz="2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dirty="0" smtClean="0"/>
              <a:t>Real-Time System Design</a:t>
            </a:r>
            <a:endParaRPr lang="en-US" dirty="0"/>
          </a:p>
        </p:txBody>
      </p:sp>
      <p:sp>
        <p:nvSpPr>
          <p:cNvPr id="4" name="Rounded Rectangle 3"/>
          <p:cNvSpPr/>
          <p:nvPr/>
        </p:nvSpPr>
        <p:spPr bwMode="auto">
          <a:xfrm>
            <a:off x="1752600" y="3505200"/>
            <a:ext cx="7315200" cy="990600"/>
          </a:xfrm>
          <a:prstGeom prst="round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1"/>
                </a:solidFill>
                <a:effectLst/>
                <a:latin typeface="Arial Narrow" pitchFamily="34" charset="0"/>
              </a:rPr>
              <a:t>Real-Time Operating</a:t>
            </a:r>
            <a:r>
              <a:rPr kumimoji="0" lang="en-US" sz="2400" b="0" i="0" u="none" strike="noStrike" cap="none" normalizeH="0" dirty="0" smtClean="0">
                <a:ln>
                  <a:noFill/>
                </a:ln>
                <a:solidFill>
                  <a:schemeClr val="bg1"/>
                </a:solidFill>
                <a:effectLst/>
                <a:latin typeface="Arial Narrow" pitchFamily="34" charset="0"/>
              </a:rPr>
              <a:t> System (RTOS)</a:t>
            </a:r>
            <a:endParaRPr kumimoji="0" lang="en-US" sz="2400" b="0" i="0" u="none" strike="noStrike" cap="none" normalizeH="0" baseline="0" dirty="0" smtClean="0">
              <a:ln>
                <a:noFill/>
              </a:ln>
              <a:solidFill>
                <a:schemeClr val="bg1"/>
              </a:solidFill>
              <a:effectLst/>
              <a:latin typeface="Arial Narrow" pitchFamily="34" charset="0"/>
            </a:endParaRPr>
          </a:p>
        </p:txBody>
      </p:sp>
      <p:sp>
        <p:nvSpPr>
          <p:cNvPr id="5" name="Rounded Rectangle 4"/>
          <p:cNvSpPr/>
          <p:nvPr/>
        </p:nvSpPr>
        <p:spPr bwMode="auto">
          <a:xfrm>
            <a:off x="1752600" y="2057400"/>
            <a:ext cx="3733800" cy="9906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Narrow" pitchFamily="34" charset="0"/>
              </a:rPr>
              <a:t>Editor, Compiler,</a:t>
            </a:r>
            <a:r>
              <a:rPr kumimoji="0" lang="en-US" sz="2400" b="0" i="0" u="none" strike="noStrike" cap="none" normalizeH="0" dirty="0" smtClean="0">
                <a:ln>
                  <a:noFill/>
                </a:ln>
                <a:solidFill>
                  <a:schemeClr val="tx1"/>
                </a:solidFill>
                <a:effectLst/>
                <a:latin typeface="Arial Narrow" pitchFamily="34" charset="0"/>
              </a:rPr>
              <a:t> and Linker</a:t>
            </a:r>
            <a:endParaRPr kumimoji="0" lang="en-US" sz="2400" b="0" i="0" u="none" strike="noStrike" cap="none" normalizeH="0" baseline="0" dirty="0" smtClean="0">
              <a:ln>
                <a:noFill/>
              </a:ln>
              <a:solidFill>
                <a:schemeClr val="tx1"/>
              </a:solidFill>
              <a:effectLst/>
              <a:latin typeface="Arial Narrow" pitchFamily="34" charset="0"/>
            </a:endParaRPr>
          </a:p>
        </p:txBody>
      </p:sp>
      <p:sp>
        <p:nvSpPr>
          <p:cNvPr id="6" name="Rounded Rectangle 5"/>
          <p:cNvSpPr/>
          <p:nvPr/>
        </p:nvSpPr>
        <p:spPr bwMode="auto">
          <a:xfrm>
            <a:off x="5562600" y="2057400"/>
            <a:ext cx="3505200" cy="9906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Narrow" pitchFamily="34" charset="0"/>
              </a:rPr>
              <a:t>Debugging and Analysis Tools</a:t>
            </a:r>
          </a:p>
        </p:txBody>
      </p:sp>
      <p:sp>
        <p:nvSpPr>
          <p:cNvPr id="7" name="Rounded Rectangle 6"/>
          <p:cNvSpPr/>
          <p:nvPr/>
        </p:nvSpPr>
        <p:spPr bwMode="auto">
          <a:xfrm>
            <a:off x="1752600" y="4572000"/>
            <a:ext cx="3733800" cy="9906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dirty="0" smtClean="0">
                <a:latin typeface="Arial Narrow" pitchFamily="34" charset="0"/>
              </a:rPr>
              <a:t>Board Support</a:t>
            </a:r>
            <a:endParaRPr kumimoji="0" lang="en-US" sz="2400" b="0" i="0" u="none" strike="noStrike" cap="none" normalizeH="0" baseline="0" dirty="0" smtClean="0">
              <a:ln>
                <a:noFill/>
              </a:ln>
              <a:solidFill>
                <a:schemeClr val="tx1"/>
              </a:solidFill>
              <a:effectLst/>
              <a:latin typeface="Arial Narrow" pitchFamily="34" charset="0"/>
            </a:endParaRPr>
          </a:p>
        </p:txBody>
      </p:sp>
      <p:sp>
        <p:nvSpPr>
          <p:cNvPr id="8" name="Rounded Rectangle 7"/>
          <p:cNvSpPr/>
          <p:nvPr/>
        </p:nvSpPr>
        <p:spPr bwMode="auto">
          <a:xfrm>
            <a:off x="5562600" y="4572000"/>
            <a:ext cx="3505200" cy="99060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dirty="0" smtClean="0">
                <a:latin typeface="Arial Narrow" pitchFamily="34" charset="0"/>
              </a:rPr>
              <a:t>Additional I/O Drivers</a:t>
            </a:r>
            <a:endParaRPr kumimoji="0" lang="en-US" sz="2400" b="0" i="0" u="none" strike="noStrike" cap="none" normalizeH="0" baseline="0" dirty="0" smtClean="0">
              <a:ln>
                <a:noFill/>
              </a:ln>
              <a:solidFill>
                <a:schemeClr val="tx1"/>
              </a:solidFill>
              <a:effectLst/>
              <a:latin typeface="Arial Narrow" pitchFamily="34" charset="0"/>
            </a:endParaRPr>
          </a:p>
        </p:txBody>
      </p:sp>
      <p:sp>
        <p:nvSpPr>
          <p:cNvPr id="9" name="TextBox 8"/>
          <p:cNvSpPr txBox="1"/>
          <p:nvPr/>
        </p:nvSpPr>
        <p:spPr>
          <a:xfrm>
            <a:off x="228600" y="2209800"/>
            <a:ext cx="1301959" cy="646331"/>
          </a:xfrm>
          <a:prstGeom prst="rect">
            <a:avLst/>
          </a:prstGeom>
          <a:noFill/>
        </p:spPr>
        <p:txBody>
          <a:bodyPr wrap="none" rtlCol="0">
            <a:spAutoFit/>
          </a:bodyPr>
          <a:lstStyle/>
          <a:p>
            <a:r>
              <a:rPr lang="en-US" dirty="0" smtClean="0"/>
              <a:t>Development</a:t>
            </a:r>
            <a:br>
              <a:rPr lang="en-US" dirty="0" smtClean="0"/>
            </a:br>
            <a:r>
              <a:rPr lang="en-US" dirty="0" smtClean="0"/>
              <a:t>Tools</a:t>
            </a:r>
            <a:endParaRPr lang="en-US" dirty="0"/>
          </a:p>
        </p:txBody>
      </p:sp>
      <p:sp>
        <p:nvSpPr>
          <p:cNvPr id="10" name="TextBox 9"/>
          <p:cNvSpPr txBox="1"/>
          <p:nvPr/>
        </p:nvSpPr>
        <p:spPr>
          <a:xfrm>
            <a:off x="304800" y="4114800"/>
            <a:ext cx="1260281" cy="646331"/>
          </a:xfrm>
          <a:prstGeom prst="rect">
            <a:avLst/>
          </a:prstGeom>
          <a:noFill/>
        </p:spPr>
        <p:txBody>
          <a:bodyPr wrap="none" rtlCol="0">
            <a:spAutoFit/>
          </a:bodyPr>
          <a:lstStyle/>
          <a:p>
            <a:r>
              <a:rPr lang="en-US" dirty="0" smtClean="0"/>
              <a:t>System</a:t>
            </a:r>
            <a:br>
              <a:rPr lang="en-US" dirty="0" smtClean="0"/>
            </a:br>
            <a:r>
              <a:rPr lang="en-US" dirty="0" smtClean="0"/>
              <a:t>Components</a:t>
            </a:r>
            <a:endParaRPr lang="en-US" dirty="0"/>
          </a:p>
        </p:txBody>
      </p:sp>
      <p:cxnSp>
        <p:nvCxnSpPr>
          <p:cNvPr id="12" name="Straight Connector 11"/>
          <p:cNvCxnSpPr/>
          <p:nvPr/>
        </p:nvCxnSpPr>
        <p:spPr bwMode="auto">
          <a:xfrm>
            <a:off x="0" y="3275012"/>
            <a:ext cx="9144000" cy="1588"/>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13" name="Straight Connector 12"/>
          <p:cNvCxnSpPr/>
          <p:nvPr/>
        </p:nvCxnSpPr>
        <p:spPr bwMode="auto">
          <a:xfrm>
            <a:off x="0" y="1828800"/>
            <a:ext cx="9144000" cy="1588"/>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14" name="Straight Connector 13"/>
          <p:cNvCxnSpPr/>
          <p:nvPr/>
        </p:nvCxnSpPr>
        <p:spPr bwMode="auto">
          <a:xfrm>
            <a:off x="0" y="5715000"/>
            <a:ext cx="9144000" cy="1588"/>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pic>
        <p:nvPicPr>
          <p:cNvPr id="3075" name="Picture 3" descr="C:\Users\cweltzin.AMER\AppData\Local\Microsoft\Windows\Temporary Internet Files\Content.IE5\Z77I1HM6\MP900438515[1].jpg"/>
          <p:cNvPicPr>
            <a:picLocks noChangeAspect="1" noChangeArrowheads="1"/>
          </p:cNvPicPr>
          <p:nvPr/>
        </p:nvPicPr>
        <p:blipFill>
          <a:blip r:embed="rId3" cstate="print"/>
          <a:srcRect t="9366" r="11749" b="11024"/>
          <a:stretch>
            <a:fillRect/>
          </a:stretch>
        </p:blipFill>
        <p:spPr bwMode="auto">
          <a:xfrm flipH="1">
            <a:off x="6858000" y="457200"/>
            <a:ext cx="1828800" cy="123811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NI Corporate Template_200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Narrow" pitchFamily="-10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Narrow" pitchFamily="-106"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2010_NITS_PowerPoint</Template>
  <TotalTime>437</TotalTime>
  <Words>5620</Words>
  <Application>Microsoft Office PowerPoint</Application>
  <PresentationFormat>On-screen Show (4:3)</PresentationFormat>
  <Paragraphs>459</Paragraphs>
  <Slides>45</Slides>
  <Notes>45</Notes>
  <HiddenSlides>11</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NI Corporate Template_2007</vt:lpstr>
      <vt:lpstr>Introduction to LabVIEW Real-Time and FPGA</vt:lpstr>
      <vt:lpstr>LabVIEW 2010 Real-Time Module</vt:lpstr>
      <vt:lpstr>Part 1: Understanding Real-Time Systems and LabVIEW Real-Time</vt:lpstr>
      <vt:lpstr>Critical Applications to Consider</vt:lpstr>
      <vt:lpstr>When General Purpose OSs Fall Short</vt:lpstr>
      <vt:lpstr>Key Careabouts for Critical Applications</vt:lpstr>
      <vt:lpstr>Key Careabouts for Critical Applications</vt:lpstr>
      <vt:lpstr>Using a Real-Time Operating System (RTOS) for Reliability and Precise Timing</vt:lpstr>
      <vt:lpstr>Real-Time System Design</vt:lpstr>
      <vt:lpstr>LabVIEW Real-Time Module</vt:lpstr>
      <vt:lpstr>LabVIEW Real-Time Hardware Targets</vt:lpstr>
      <vt:lpstr>A Different Model for Development, Deployment, and Debugging</vt:lpstr>
      <vt:lpstr>Demo: Configuring and Programming a LabVIEW Real-Time System</vt:lpstr>
      <vt:lpstr>Demo: Comparing RTOS and GPOS Jitter</vt:lpstr>
      <vt:lpstr>Separating Deterministic and Non-Deterministic Tasks</vt:lpstr>
      <vt:lpstr>Setting Priorities</vt:lpstr>
      <vt:lpstr>Demo: Simple PID Control System</vt:lpstr>
      <vt:lpstr>Part 2: Programmable Logic and LabVIEW FPGA</vt:lpstr>
      <vt:lpstr>FPGA Technology</vt:lpstr>
      <vt:lpstr>Why Are FPGAs Useful?</vt:lpstr>
      <vt:lpstr>From LabVIEW to Hardware</vt:lpstr>
      <vt:lpstr>NI LabVIEW FPGA Hardware Targets</vt:lpstr>
      <vt:lpstr>Common Applications</vt:lpstr>
      <vt:lpstr>Digital Communication</vt:lpstr>
      <vt:lpstr>Built-In Intellectual Property (IP)</vt:lpstr>
      <vt:lpstr>Part 3: Reconfigurable I/O (RIO) Architecture</vt:lpstr>
      <vt:lpstr>Slide 27</vt:lpstr>
      <vt:lpstr>Communicating Between FPGA, CPU, and Other Systems</vt:lpstr>
      <vt:lpstr>Default FPGA Personality: Scan Mode</vt:lpstr>
      <vt:lpstr>Demo: CompactRIO Motor Control System</vt:lpstr>
      <vt:lpstr>FedEx Express Fire Suppression System with NI Single-Board RIO</vt:lpstr>
      <vt:lpstr>Performing Structural Health Monitoring of the 2008 Olympic Venues Using NI LabVIEW and CompactRIO</vt:lpstr>
      <vt:lpstr>Siemens Wind Power Develops a Hardware-in-the-Loop Simulator for Wind Turbine Control System Software Testing</vt:lpstr>
      <vt:lpstr>Next Steps</vt:lpstr>
      <vt:lpstr>Auxiliary Slides (use if desired)</vt:lpstr>
      <vt:lpstr>Additional LabVIEW Real-Time Information</vt:lpstr>
      <vt:lpstr>Designing for Reliability</vt:lpstr>
      <vt:lpstr>Replicating Real-Time Systems</vt:lpstr>
      <vt:lpstr>Thread-Level Debugging with the Real-Time Execution Trace Toolkit </vt:lpstr>
      <vt:lpstr>New Features in the LabVIEW 2010 Real-Time Module</vt:lpstr>
      <vt:lpstr>Network Streams</vt:lpstr>
      <vt:lpstr>Web Monitoring and Configuration</vt:lpstr>
      <vt:lpstr>1588 Time Synchronization Across Targets</vt:lpstr>
      <vt:lpstr>Running .m Files Deterministically with the Mathscript RT Module</vt:lpstr>
      <vt:lpstr>Programmatic Target Configuration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LabVIEW Real-Time and FPGA</dc:title>
  <dc:creator>Casey Weltzin</dc:creator>
  <cp:lastModifiedBy>Casey Weltzin</cp:lastModifiedBy>
  <cp:revision>217</cp:revision>
  <dcterms:created xsi:type="dcterms:W3CDTF">2006-08-16T00:00:00Z</dcterms:created>
  <dcterms:modified xsi:type="dcterms:W3CDTF">2010-10-04T03:44:23Z</dcterms:modified>
</cp:coreProperties>
</file>